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notesSlide30.xml" ContentType="application/vnd.openxmlformats-officedocument.presentationml.notesSlide+xml"/>
  <Override PartName="/ppt/notesSlides/_rels/notesSlide41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29.xml.rels" ContentType="application/vnd.openxmlformats-package.relationships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media/image177.png" ContentType="image/png"/>
  <Override PartName="/ppt/media/image176.png" ContentType="image/png"/>
  <Override PartName="/ppt/media/image175.png" ContentType="image/png"/>
  <Override PartName="/ppt/media/image174.png" ContentType="image/png"/>
  <Override PartName="/ppt/media/image173.png" ContentType="image/png"/>
  <Override PartName="/ppt/media/image171.png" ContentType="image/png"/>
  <Override PartName="/ppt/media/image170.png" ContentType="image/png"/>
  <Override PartName="/ppt/media/image168.tif" ContentType="image/tiff"/>
  <Override PartName="/ppt/media/image167.tif" ContentType="image/tiff"/>
  <Override PartName="/ppt/media/image74.png" ContentType="image/png"/>
  <Override PartName="/ppt/media/image169.png" ContentType="image/png"/>
  <Override PartName="/ppt/media/image71.png" ContentType="image/png"/>
  <Override PartName="/ppt/media/image70.png" ContentType="image/png"/>
  <Override PartName="/ppt/media/image43.wmf" ContentType="image/x-wmf"/>
  <Override PartName="/ppt/media/image56.png" ContentType="image/png"/>
  <Override PartName="/ppt/media/image165.png" ContentType="image/png"/>
  <Override PartName="/ppt/media/image54.png" ContentType="image/png"/>
  <Override PartName="/ppt/media/image163.png" ContentType="image/png"/>
  <Override PartName="/ppt/media/image78.png" ContentType="image/png"/>
  <Override PartName="/ppt/media/image53.png" ContentType="image/png"/>
  <Override PartName="/ppt/media/image162.png" ContentType="image/png"/>
  <Override PartName="/ppt/media/image77.png" ContentType="image/png"/>
  <Override PartName="/ppt/media/image52.png" ContentType="image/png"/>
  <Override PartName="/ppt/media/image161.png" ContentType="image/png"/>
  <Override PartName="/ppt/media/image76.png" ContentType="image/png"/>
  <Override PartName="/ppt/media/image160.png" ContentType="image/png"/>
  <Override PartName="/ppt/media/image75.png" ContentType="image/png"/>
  <Override PartName="/ppt/media/image48.png" ContentType="image/png"/>
  <Override PartName="/ppt/media/image157.png" ContentType="image/png"/>
  <Override PartName="/ppt/media/image44.png" ContentType="image/png"/>
  <Override PartName="/ppt/media/image153.png" ContentType="image/png"/>
  <Override PartName="/ppt/media/image73.png" ContentType="image/png"/>
  <Override PartName="/ppt/media/image72.png" ContentType="image/png"/>
  <Override PartName="/ppt/media/image150.png" ContentType="image/png"/>
  <Override PartName="/ppt/media/image39.png" ContentType="image/png"/>
  <Override PartName="/ppt/media/image50.png" ContentType="image/png"/>
  <Override PartName="/ppt/media/image148.png" ContentType="image/png"/>
  <Override PartName="/ppt/media/image14.png" ContentType="image/png"/>
  <Override PartName="/ppt/media/image123.png" ContentType="image/png"/>
  <Override PartName="/ppt/media/image38.png" ContentType="image/png"/>
  <Override PartName="/ppt/media/image147.png" ContentType="image/png"/>
  <Override PartName="/ppt/media/image13.png" ContentType="image/png"/>
  <Override PartName="/ppt/media/image122.png" ContentType="image/png"/>
  <Override PartName="/ppt/media/image37.png" ContentType="image/png"/>
  <Override PartName="/ppt/media/image146.png" ContentType="image/png"/>
  <Override PartName="/ppt/media/image12.png" ContentType="image/png"/>
  <Override PartName="/ppt/media/image121.png" ContentType="image/png"/>
  <Override PartName="/ppt/media/image16.png" ContentType="image/png"/>
  <Override PartName="/ppt/media/image125.png" ContentType="image/png"/>
  <Override PartName="/ppt/media/image15.png" ContentType="image/png"/>
  <Override PartName="/ppt/media/image124.png" ContentType="image/png"/>
  <Override PartName="/ppt/media/image17.png" ContentType="image/png"/>
  <Override PartName="/ppt/media/image126.png" ContentType="image/png"/>
  <Override PartName="/ppt/media/image18.png" ContentType="image/png"/>
  <Override PartName="/ppt/media/image127.png" ContentType="image/png"/>
  <Override PartName="/ppt/media/image19.png" ContentType="image/png"/>
  <Override PartName="/ppt/media/image45.png" ContentType="image/png"/>
  <Override PartName="/ppt/media/image154.png" ContentType="image/png"/>
  <Override PartName="/ppt/media/image46.png" ContentType="image/png"/>
  <Override PartName="/ppt/media/image155.png" ContentType="image/png"/>
  <Override PartName="/ppt/media/image130.png" ContentType="image/png"/>
  <Override PartName="/ppt/media/image47.png" ContentType="image/png"/>
  <Override PartName="/ppt/media/image156.png" ContentType="image/png"/>
  <Override PartName="/ppt/media/image22.png" ContentType="image/png"/>
  <Override PartName="/ppt/media/image131.png" ContentType="image/png"/>
  <Override PartName="/ppt/media/image49.png" ContentType="image/png"/>
  <Override PartName="/ppt/media/image24.png" ContentType="image/png"/>
  <Override PartName="/ppt/media/image133.png" ContentType="image/png"/>
  <Override PartName="/ppt/media/image25.png" ContentType="image/png"/>
  <Override PartName="/ppt/media/image134.png" ContentType="image/png"/>
  <Override PartName="/ppt/media/image26.png" ContentType="image/png"/>
  <Override PartName="/ppt/media/image135.png" ContentType="image/png"/>
  <Override PartName="/ppt/media/image27.png" ContentType="image/png"/>
  <Override PartName="/ppt/media/image136.png" ContentType="image/png"/>
  <Override PartName="/ppt/media/image28.png" ContentType="image/png"/>
  <Override PartName="/ppt/media/image137.png" ContentType="image/png"/>
  <Override PartName="/ppt/media/image42.wmf" ContentType="image/x-wmf"/>
  <Override PartName="/ppt/media/image29.png" ContentType="image/png"/>
  <Override PartName="/ppt/media/image113.wmf" ContentType="image/x-wmf"/>
  <Override PartName="/ppt/media/image40.png" ContentType="image/png"/>
  <Override PartName="/ppt/media/image138.png" ContentType="image/png"/>
  <Override PartName="/ppt/media/image55.png" ContentType="image/png"/>
  <Override PartName="/ppt/media/image164.png" ContentType="image/png"/>
  <Override PartName="/ppt/media/image128.png" ContentType="image/png"/>
  <Override PartName="/ppt/media/image30.png" ContentType="image/png"/>
  <Override PartName="/ppt/media/image57.png" ContentType="image/png"/>
  <Override PartName="/ppt/media/image166.png" ContentType="image/png"/>
  <Override PartName="/ppt/media/image141.png" ContentType="image/png"/>
  <Override PartName="/ppt/media/image58.png" ContentType="image/png"/>
  <Override PartName="/ppt/media/image142.png" ContentType="image/png"/>
  <Override PartName="/ppt/media/image59.png" ContentType="image/png"/>
  <Override PartName="/ppt/media/image32.png" ContentType="image/png"/>
  <Override PartName="/ppt/media/image143.wmf" ContentType="image/x-wmf"/>
  <Override PartName="/ppt/media/image34.png" ContentType="image/png"/>
  <Override PartName="/ppt/media/image35.png" ContentType="image/png"/>
  <Override PartName="/ppt/media/image120.png" ContentType="image/png"/>
  <Override PartName="/ppt/media/image36.png" ContentType="image/png"/>
  <Override PartName="/ppt/media/image145.png" ContentType="image/png"/>
  <Override PartName="/ppt/media/image9.png" ContentType="image/png"/>
  <Override PartName="/ppt/media/image10.png" ContentType="image/png"/>
  <Override PartName="/ppt/media/image108.png" ContentType="image/png"/>
  <Override PartName="/ppt/media/image8.png" ContentType="image/png"/>
  <Override PartName="/ppt/media/image89.png" ContentType="image/png"/>
  <Override PartName="/ppt/media/image107.png" ContentType="image/png"/>
  <Override PartName="/ppt/media/image62.png" ContentType="image/png"/>
  <Override PartName="/ppt/media/image69.png" ContentType="image/png"/>
  <Override PartName="/ppt/media/image82.wmf" ContentType="image/x-wmf"/>
  <Override PartName="/ppt/media/image7.png" ContentType="image/png"/>
  <Override PartName="/ppt/media/image88.png" ContentType="image/png"/>
  <Override PartName="/ppt/media/image106.png" ContentType="image/png"/>
  <Override PartName="/ppt/media/image64.png" ContentType="image/png"/>
  <Override PartName="/ppt/media/image2.png" ContentType="image/png"/>
  <Override PartName="/ppt/media/image83.png" ContentType="image/png"/>
  <Override PartName="/ppt/media/image101.png" ContentType="image/png"/>
  <Override PartName="/ppt/media/image63.png" ContentType="image/png"/>
  <Override PartName="/ppt/media/image1.png" ContentType="image/png"/>
  <Override PartName="/ppt/media/image100.png" ContentType="image/png"/>
  <Override PartName="/ppt/media/image65.png" ContentType="image/png"/>
  <Override PartName="/ppt/media/image3.png" ContentType="image/png"/>
  <Override PartName="/ppt/media/image84.png" ContentType="image/png"/>
  <Override PartName="/ppt/media/image102.png" ContentType="image/png"/>
  <Override PartName="/ppt/media/image66.png" ContentType="image/png"/>
  <Override PartName="/ppt/media/image4.png" ContentType="image/png"/>
  <Override PartName="/ppt/media/image85.png" ContentType="image/png"/>
  <Override PartName="/ppt/media/image103.png" ContentType="image/png"/>
  <Override PartName="/ppt/media/image158.png" ContentType="image/png"/>
  <Override PartName="/ppt/media/image60.png" ContentType="image/png"/>
  <Override PartName="/ppt/media/image67.png" ContentType="image/png"/>
  <Override PartName="/ppt/media/image5.png" ContentType="image/png"/>
  <Override PartName="/ppt/media/image86.png" ContentType="image/png"/>
  <Override PartName="/ppt/media/image104.png" ContentType="image/png"/>
  <Override PartName="/ppt/media/image68.png" ContentType="image/png"/>
  <Override PartName="/ppt/media/image6.png" ContentType="image/png"/>
  <Override PartName="/ppt/media/image87.png" ContentType="image/png"/>
  <Override PartName="/ppt/media/image105.png" ContentType="image/png"/>
  <Override PartName="/ppt/media/image23.jpeg" ContentType="image/jpeg"/>
  <Override PartName="/ppt/media/image79.png" ContentType="image/png"/>
  <Override PartName="/ppt/media/image31.jpeg" ContentType="image/jpeg"/>
  <Override PartName="/ppt/media/image178.png" ContentType="image/png"/>
  <Override PartName="/ppt/media/image80.png" ContentType="image/png"/>
  <Override PartName="/ppt/media/image81.png" ContentType="image/png"/>
  <Override PartName="/ppt/media/image90.png" ContentType="image/png"/>
  <Override PartName="/ppt/media/image91.png" ContentType="image/png"/>
  <Override PartName="/ppt/media/image172.gif" ContentType="image/gif"/>
  <Override PartName="/ppt/media/image92.png" ContentType="image/png"/>
  <Override PartName="/ppt/media/image110.png" ContentType="image/png"/>
  <Override PartName="/ppt/media/image93.png" ContentType="image/png"/>
  <Override PartName="/ppt/media/image111.png" ContentType="image/png"/>
  <Override PartName="/ppt/media/image94.png" ContentType="image/png"/>
  <Override PartName="/ppt/media/image112.wmf" ContentType="image/x-wmf"/>
  <Override PartName="/ppt/media/image95.png" ContentType="image/png"/>
  <Override PartName="/ppt/media/image96.wmf" ContentType="image/x-wmf"/>
  <Override PartName="/ppt/media/image114.wmf" ContentType="image/x-wmf"/>
  <Override PartName="/ppt/media/image152.wmf" ContentType="image/x-wmf"/>
  <Override PartName="/ppt/media/image41.png" ContentType="image/png"/>
  <Override PartName="/ppt/media/image139.png" ContentType="image/png"/>
  <Override PartName="/ppt/media/image97.wmf" ContentType="image/x-wmf"/>
  <Override PartName="/ppt/media/image98.wmf" ContentType="image/x-wmf"/>
  <Override PartName="/ppt/media/image99.png" ContentType="image/png"/>
  <Override PartName="/ppt/media/image117.png" ContentType="image/png"/>
  <Override PartName="/ppt/media/image11.png" ContentType="image/png"/>
  <Override PartName="/ppt/media/image109.png" ContentType="image/png"/>
  <Override PartName="/ppt/media/image115.png" ContentType="image/png"/>
  <Override PartName="/ppt/media/image116.png" ContentType="image/png"/>
  <Override PartName="/ppt/media/image20.png" ContentType="image/png"/>
  <Override PartName="/ppt/media/image118.png" ContentType="image/png"/>
  <Override PartName="/ppt/media/image21.png" ContentType="image/png"/>
  <Override PartName="/ppt/media/image119.png" ContentType="image/png"/>
  <Override PartName="/ppt/media/image129.png" ContentType="image/png"/>
  <Override PartName="/ppt/media/image132.png" ContentType="image/png"/>
  <Override PartName="/ppt/media/image140.png" ContentType="image/png"/>
  <Override PartName="/ppt/media/image33.png" ContentType="image/png"/>
  <Override PartName="/ppt/media/image144.wmf" ContentType="image/x-wmf"/>
  <Override PartName="/ppt/media/image51.png" ContentType="image/png"/>
  <Override PartName="/ppt/media/image149.png" ContentType="image/png"/>
  <Override PartName="/ppt/media/image151.png" ContentType="image/png"/>
  <Override PartName="/ppt/media/image61.png" ContentType="image/png"/>
  <Override PartName="/ppt/media/image159.png" ContentType="image/png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80.xml" ContentType="application/vnd.openxmlformats-officedocument.presentationml.slide+xml"/>
  <Override PartName="/ppt/slides/slide79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39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9.xml" ContentType="application/vnd.openxmlformats-officedocument.presentationml.slide+xml"/>
  <Override PartName="/ppt/slides/slide36.xml" ContentType="application/vnd.openxmlformats-officedocument.presentationml.slide+xml"/>
  <Override PartName="/ppt/slides/slide5.xml" ContentType="application/vnd.openxmlformats-officedocument.presentationml.slide+xml"/>
  <Override PartName="/ppt/slides/slide11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10.xml" ContentType="application/vnd.openxmlformats-officedocument.presentationml.slide+xml"/>
  <Override PartName="/ppt/slides/slide34.xml" ContentType="application/vnd.openxmlformats-officedocument.presentationml.slide+xml"/>
  <Override PartName="/ppt/slides/slide59.xml" ContentType="application/vnd.openxmlformats-officedocument.presentationml.slide+xml"/>
  <Override PartName="/ppt/slides/slide33.xml" ContentType="application/vnd.openxmlformats-officedocument.presentationml.slide+xml"/>
  <Override PartName="/ppt/slides/slide58.xml" ContentType="application/vnd.openxmlformats-officedocument.presentationml.slide+xml"/>
  <Override PartName="/ppt/slides/slide32.xml" ContentType="application/vnd.openxmlformats-officedocument.presentationml.slide+xml"/>
  <Override PartName="/ppt/slides/slide57.xml" ContentType="application/vnd.openxmlformats-officedocument.presentationml.slide+xml"/>
  <Override PartName="/ppt/slides/slide31.xml" ContentType="application/vnd.openxmlformats-officedocument.presentationml.slide+xml"/>
  <Override PartName="/ppt/slides/slide56.xml" ContentType="application/vnd.openxmlformats-officedocument.presentationml.slide+xml"/>
  <Override PartName="/ppt/slides/slide30.xml" ContentType="application/vnd.openxmlformats-officedocument.presentationml.slide+xml"/>
  <Override PartName="/ppt/slides/slide55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49.xml" ContentType="application/vnd.openxmlformats-officedocument.presentationml.slide+xml"/>
  <Override PartName="/ppt/slides/slide23.xml" ContentType="application/vnd.openxmlformats-officedocument.presentationml.slide+xml"/>
  <Override PartName="/ppt/slides/slide48.xml" ContentType="application/vnd.openxmlformats-officedocument.presentationml.slide+xml"/>
  <Override PartName="/ppt/slides/slide22.xml" ContentType="application/vnd.openxmlformats-officedocument.presentationml.slide+xml"/>
  <Override PartName="/ppt/slides/slide47.xml" ContentType="application/vnd.openxmlformats-officedocument.presentationml.slide+xml"/>
  <Override PartName="/ppt/slides/slide21.xml" ContentType="application/vnd.openxmlformats-officedocument.presentationml.slide+xml"/>
  <Override PartName="/ppt/slides/_rels/slide82.xml.rels" ContentType="application/vnd.openxmlformats-package.relationships+xml"/>
  <Override PartName="/ppt/slides/_rels/slide79.xml.rels" ContentType="application/vnd.openxmlformats-package.relationships+xml"/>
  <Override PartName="/ppt/slides/_rels/slide10.xml.rels" ContentType="application/vnd.openxmlformats-package.relationships+xml"/>
  <Override PartName="/ppt/slides/_rels/slide81.xml.rels" ContentType="application/vnd.openxmlformats-package.relationships+xml"/>
  <Override PartName="/ppt/slides/_rels/slide32.xml.rels" ContentType="application/vnd.openxmlformats-package.relationships+xml"/>
  <Override PartName="/ppt/slides/_rels/slide27.xml.rels" ContentType="application/vnd.openxmlformats-package.relationships+xml"/>
  <Override PartName="/ppt/slides/_rels/slide80.xml.rels" ContentType="application/vnd.openxmlformats-package.relationships+xml"/>
  <Override PartName="/ppt/slides/_rels/slide31.xml.rels" ContentType="application/vnd.openxmlformats-package.relationships+xml"/>
  <Override PartName="/ppt/slides/_rels/slide29.xml.rels" ContentType="application/vnd.openxmlformats-package.relationships+xml"/>
  <Override PartName="/ppt/slides/_rels/slide78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77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47.xml.rels" ContentType="application/vnd.openxmlformats-package.relationships+xml"/>
  <Override PartName="/ppt/slides/_rels/slide46.xml.rels" ContentType="application/vnd.openxmlformats-package.relationships+xml"/>
  <Override PartName="/ppt/slides/_rels/slide26.xml.rels" ContentType="application/vnd.openxmlformats-package.relationships+xml"/>
  <Override PartName="/ppt/slides/_rels/slide75.xml.rels" ContentType="application/vnd.openxmlformats-package.relationships+xml"/>
  <Override PartName="/ppt/slides/_rels/slide36.xml.rels" ContentType="application/vnd.openxmlformats-package.relationships+xml"/>
  <Override PartName="/ppt/slides/_rels/slide5.xml.rels" ContentType="application/vnd.openxmlformats-package.relationships+xml"/>
  <Override PartName="/ppt/slides/_rels/slide25.xml.rels" ContentType="application/vnd.openxmlformats-package.relationships+xml"/>
  <Override PartName="/ppt/slides/_rels/slide74.xml.rels" ContentType="application/vnd.openxmlformats-package.relationships+xml"/>
  <Override PartName="/ppt/slides/_rels/slide35.xml.rels" ContentType="application/vnd.openxmlformats-package.relationships+xml"/>
  <Override PartName="/ppt/slides/_rels/slide70.xml.rels" ContentType="application/vnd.openxmlformats-package.relationships+xml"/>
  <Override PartName="/ppt/slides/_rels/slide4.xml.rels" ContentType="application/vnd.openxmlformats-package.relationships+xml"/>
  <Override PartName="/ppt/slides/_rels/slide45.xml.rels" ContentType="application/vnd.openxmlformats-package.relationships+xml"/>
  <Override PartName="/ppt/slides/_rels/slide24.xml.rels" ContentType="application/vnd.openxmlformats-package.relationships+xml"/>
  <Override PartName="/ppt/slides/_rels/slide73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83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76.xml.rels" ContentType="application/vnd.openxmlformats-package.relationships+xml"/>
  <Override PartName="/ppt/slides/_rels/slide8.xml.rels" ContentType="application/vnd.openxmlformats-package.relationships+xml"/>
  <Override PartName="/ppt/slides/_rels/slide60.xml.rels" ContentType="application/vnd.openxmlformats-package.relationships+xml"/>
  <Override PartName="/ppt/slides/_rels/slide11.xml.rels" ContentType="application/vnd.openxmlformats-package.relationships+xml"/>
  <Override PartName="/ppt/slides/_rels/slide58.xml.rels" ContentType="application/vnd.openxmlformats-package.relationships+xml"/>
  <Override PartName="/ppt/slides/_rels/slide59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22.xml.rels" ContentType="application/vnd.openxmlformats-package.relationships+xml"/>
  <Override PartName="/ppt/slides/_rels/slide71.xml.rels" ContentType="application/vnd.openxmlformats-package.relationships+xml"/>
  <Override PartName="/ppt/slides/_rels/slide44.xml.rels" ContentType="application/vnd.openxmlformats-package.relationships+xml"/>
  <Override PartName="/ppt/slides/_rels/slide23.xml.rels" ContentType="application/vnd.openxmlformats-package.relationships+xml"/>
  <Override PartName="/ppt/slides/_rels/slide72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6.xml.rels" ContentType="application/vnd.openxmlformats-package.relationships+xml"/>
  <Override PartName="/ppt/slides/_rels/slide50.xml.rels" ContentType="application/vnd.openxmlformats-package.relationships+xml"/>
  <Override PartName="/ppt/slides/_rels/slide69.xml.rels" ContentType="application/vnd.openxmlformats-package.relationships+xml"/>
  <Override PartName="/ppt/slides/_rels/slide7.xml.rels" ContentType="application/vnd.openxmlformats-package.relationships+xml"/>
  <Override PartName="/ppt/slides/_rels/slide51.xml.rels" ContentType="application/vnd.openxmlformats-package.relationships+xml"/>
  <Override PartName="/ppt/slides/_rels/slide52.xml.rels" ContentType="application/vnd.openxmlformats-package.relationships+xml"/>
  <Override PartName="/ppt/slides/_rels/slide53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56.xml.rels" ContentType="application/vnd.openxmlformats-package.relationships+xml"/>
  <Override PartName="/ppt/slides/_rels/slide57.xml.rels" ContentType="application/vnd.openxmlformats-package.relationships+xml"/>
  <Override PartName="/ppt/slides/_rels/slide12.xml.rels" ContentType="application/vnd.openxmlformats-package.relationships+xml"/>
  <Override PartName="/ppt/slides/_rels/slide61.xml.rels" ContentType="application/vnd.openxmlformats-package.relationships+xml"/>
  <Override PartName="/ppt/slides/_rels/slide13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16.xml.rels" ContentType="application/vnd.openxmlformats-package.relationships+xml"/>
  <Override PartName="/ppt/slides/_rels/slide65.xml.rels" ContentType="application/vnd.openxmlformats-package.relationships+xml"/>
  <Override PartName="/ppt/slides/_rels/slide17.xml.rels" ContentType="application/vnd.openxmlformats-package.relationships+xml"/>
  <Override PartName="/ppt/slides/_rels/slide66.xml.rels" ContentType="application/vnd.openxmlformats-package.relationships+xml"/>
  <Override PartName="/ppt/slides/_rels/slide18.xml.rels" ContentType="application/vnd.openxmlformats-package.relationships+xml"/>
  <Override PartName="/ppt/slides/_rels/slide67.xml.rels" ContentType="application/vnd.openxmlformats-package.relationships+xml"/>
  <Override PartName="/ppt/slides/_rels/slide19.xml.rels" ContentType="application/vnd.openxmlformats-package.relationships+xml"/>
  <Override PartName="/ppt/slides/_rels/slide68.xml.rels" ContentType="application/vnd.openxmlformats-package.relationships+xml"/>
  <Override PartName="/ppt/slides/slide46.xml" ContentType="application/vnd.openxmlformats-officedocument.presentationml.slide+xml"/>
  <Override PartName="/ppt/slides/slide20.xml" ContentType="application/vnd.openxmlformats-officedocument.presentationml.slide+xml"/>
  <Override PartName="/ppt/slides/slide45.xml" ContentType="application/vnd.openxmlformats-officedocument.presentationml.slide+xml"/>
  <Override PartName="/ppt/slides/slide6.xml" ContentType="application/vnd.openxmlformats-officedocument.presentationml.slide+xml"/>
  <Override PartName="/ppt/slides/slide12.xml" ContentType="application/vnd.openxmlformats-officedocument.presentationml.slide+xml"/>
  <Override PartName="/ppt/slides/slide37.xml" ContentType="application/vnd.openxmlformats-officedocument.presentationml.slide+xml"/>
  <Override PartName="/ppt/slides/slide7.xml" ContentType="application/vnd.openxmlformats-officedocument.presentationml.slide+xml"/>
  <Override PartName="/ppt/slides/slide13.xml" ContentType="application/vnd.openxmlformats-officedocument.presentationml.slide+xml"/>
  <Override PartName="/ppt/slides/slide38.xml" ContentType="application/vnd.openxmlformats-officedocument.presentationml.slide+xml"/>
  <Override PartName="/ppt/slides/slide40.xml" ContentType="application/vnd.openxmlformats-officedocument.presentationml.slide+xml"/>
  <Override PartName="/ppt/slides/slide65.xml" ContentType="application/vnd.openxmlformats-officedocument.presentationml.slide+xml"/>
  <Override PartName="/ppt/slides/slide41.xml" ContentType="application/vnd.openxmlformats-officedocument.presentationml.slide+xml"/>
  <Override PartName="/ppt/slides/slide66.xml" ContentType="application/vnd.openxmlformats-officedocument.presentationml.slide+xml"/>
  <Override PartName="/ppt/slides/slide42.xml" ContentType="application/vnd.openxmlformats-officedocument.presentationml.slide+xml"/>
  <Override PartName="/ppt/slides/slide67.xml" ContentType="application/vnd.openxmlformats-officedocument.presentationml.slide+xml"/>
  <Override PartName="/ppt/slides/slide43.xml" ContentType="application/vnd.openxmlformats-officedocument.presentationml.slide+xml"/>
  <Override PartName="/ppt/slides/slide68.xml" ContentType="application/vnd.openxmlformats-officedocument.presentationml.slide+xml"/>
  <Override PartName="/ppt/slides/slide44.xml" ContentType="application/vnd.openxmlformats-officedocument.presentationml.slide+xml"/>
  <Override PartName="/ppt/slides/slide69.xml" ContentType="application/vnd.openxmlformats-officedocument.presentationml.slide+xml"/>
  <Override PartName="/ppt/slides/slide50.xml" ContentType="application/vnd.openxmlformats-officedocument.presentationml.slide+xml"/>
  <Override PartName="/ppt/slides/slide75.xml" ContentType="application/vnd.openxmlformats-officedocument.presentationml.slide+xml"/>
  <Override PartName="/ppt/slides/slide51.xml" ContentType="application/vnd.openxmlformats-officedocument.presentationml.slide+xml"/>
  <Override PartName="/ppt/slides/slide76.xml" ContentType="application/vnd.openxmlformats-officedocument.presentationml.slide+xml"/>
  <Override PartName="/ppt/slides/slide52.xml" ContentType="application/vnd.openxmlformats-officedocument.presentationml.slide+xml"/>
  <Override PartName="/ppt/slides/slide77.xml" ContentType="application/vnd.openxmlformats-officedocument.presentationml.slide+xml"/>
  <Override PartName="/ppt/slides/slide53.xml" ContentType="application/vnd.openxmlformats-officedocument.presentationml.slide+xml"/>
  <Override PartName="/ppt/slides/slide78.xml" ContentType="application/vnd.openxmlformats-officedocument.presentationml.slide+xml"/>
  <Override PartName="/ppt/slides/slide54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6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</p:sldIdLst>
  <p:sldSz cx="9144000" cy="6858000"/>
  <p:notesSz cx="7315200" cy="96012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<Relationship Id="rId53" Type="http://schemas.openxmlformats.org/officeDocument/2006/relationships/slide" Target="slides/slide45.xml"/><Relationship Id="rId54" Type="http://schemas.openxmlformats.org/officeDocument/2006/relationships/slide" Target="slides/slide46.xml"/><Relationship Id="rId55" Type="http://schemas.openxmlformats.org/officeDocument/2006/relationships/slide" Target="slides/slide47.xml"/><Relationship Id="rId56" Type="http://schemas.openxmlformats.org/officeDocument/2006/relationships/slide" Target="slides/slide48.xml"/><Relationship Id="rId57" Type="http://schemas.openxmlformats.org/officeDocument/2006/relationships/slide" Target="slides/slide49.xml"/><Relationship Id="rId58" Type="http://schemas.openxmlformats.org/officeDocument/2006/relationships/slide" Target="slides/slide50.xml"/><Relationship Id="rId59" Type="http://schemas.openxmlformats.org/officeDocument/2006/relationships/slide" Target="slides/slide51.xml"/><Relationship Id="rId60" Type="http://schemas.openxmlformats.org/officeDocument/2006/relationships/slide" Target="slides/slide52.xml"/><Relationship Id="rId61" Type="http://schemas.openxmlformats.org/officeDocument/2006/relationships/slide" Target="slides/slide53.xml"/><Relationship Id="rId62" Type="http://schemas.openxmlformats.org/officeDocument/2006/relationships/slide" Target="slides/slide54.xml"/><Relationship Id="rId63" Type="http://schemas.openxmlformats.org/officeDocument/2006/relationships/slide" Target="slides/slide55.xml"/><Relationship Id="rId64" Type="http://schemas.openxmlformats.org/officeDocument/2006/relationships/slide" Target="slides/slide56.xml"/><Relationship Id="rId65" Type="http://schemas.openxmlformats.org/officeDocument/2006/relationships/slide" Target="slides/slide57.xml"/><Relationship Id="rId66" Type="http://schemas.openxmlformats.org/officeDocument/2006/relationships/slide" Target="slides/slide58.xml"/><Relationship Id="rId67" Type="http://schemas.openxmlformats.org/officeDocument/2006/relationships/slide" Target="slides/slide59.xml"/><Relationship Id="rId68" Type="http://schemas.openxmlformats.org/officeDocument/2006/relationships/slide" Target="slides/slide60.xml"/><Relationship Id="rId69" Type="http://schemas.openxmlformats.org/officeDocument/2006/relationships/slide" Target="slides/slide61.xml"/><Relationship Id="rId70" Type="http://schemas.openxmlformats.org/officeDocument/2006/relationships/slide" Target="slides/slide62.xml"/><Relationship Id="rId71" Type="http://schemas.openxmlformats.org/officeDocument/2006/relationships/slide" Target="slides/slide63.xml"/><Relationship Id="rId72" Type="http://schemas.openxmlformats.org/officeDocument/2006/relationships/slide" Target="slides/slide64.xml"/><Relationship Id="rId73" Type="http://schemas.openxmlformats.org/officeDocument/2006/relationships/slide" Target="slides/slide65.xml"/><Relationship Id="rId74" Type="http://schemas.openxmlformats.org/officeDocument/2006/relationships/slide" Target="slides/slide66.xml"/><Relationship Id="rId75" Type="http://schemas.openxmlformats.org/officeDocument/2006/relationships/slide" Target="slides/slide67.xml"/><Relationship Id="rId76" Type="http://schemas.openxmlformats.org/officeDocument/2006/relationships/slide" Target="slides/slide68.xml"/><Relationship Id="rId77" Type="http://schemas.openxmlformats.org/officeDocument/2006/relationships/slide" Target="slides/slide69.xml"/><Relationship Id="rId78" Type="http://schemas.openxmlformats.org/officeDocument/2006/relationships/slide" Target="slides/slide70.xml"/><Relationship Id="rId79" Type="http://schemas.openxmlformats.org/officeDocument/2006/relationships/slide" Target="slides/slide71.xml"/><Relationship Id="rId80" Type="http://schemas.openxmlformats.org/officeDocument/2006/relationships/slide" Target="slides/slide72.xml"/><Relationship Id="rId81" Type="http://schemas.openxmlformats.org/officeDocument/2006/relationships/slide" Target="slides/slide73.xml"/><Relationship Id="rId82" Type="http://schemas.openxmlformats.org/officeDocument/2006/relationships/slide" Target="slides/slide74.xml"/><Relationship Id="rId83" Type="http://schemas.openxmlformats.org/officeDocument/2006/relationships/slide" Target="slides/slide75.xml"/><Relationship Id="rId84" Type="http://schemas.openxmlformats.org/officeDocument/2006/relationships/slide" Target="slides/slide76.xml"/><Relationship Id="rId85" Type="http://schemas.openxmlformats.org/officeDocument/2006/relationships/slide" Target="slides/slide77.xml"/><Relationship Id="rId86" Type="http://schemas.openxmlformats.org/officeDocument/2006/relationships/slide" Target="slides/slide78.xml"/><Relationship Id="rId87" Type="http://schemas.openxmlformats.org/officeDocument/2006/relationships/slide" Target="slides/slide79.xml"/><Relationship Id="rId88" Type="http://schemas.openxmlformats.org/officeDocument/2006/relationships/slide" Target="slides/slide80.xml"/><Relationship Id="rId89" Type="http://schemas.openxmlformats.org/officeDocument/2006/relationships/slide" Target="slides/slide81.xml"/><Relationship Id="rId90" Type="http://schemas.openxmlformats.org/officeDocument/2006/relationships/slide" Target="slides/slide82.xml"/><Relationship Id="rId91" Type="http://schemas.openxmlformats.org/officeDocument/2006/relationships/slide" Target="slides/slide8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6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6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DE8EE44E-89C8-43A1-BA90-779E10884198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520" cy="3599280"/>
          </a:xfrm>
          <a:prstGeom prst="rect">
            <a:avLst/>
          </a:prstGeom>
        </p:spPr>
      </p:sp>
      <p:sp>
        <p:nvSpPr>
          <p:cNvPr id="1429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080" cy="431964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Which mitochondrial chromosome will the F2s have?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Which Y chromosome will the male F2s have?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430" name="CustomShape 3"/>
          <p:cNvSpPr/>
          <p:nvPr/>
        </p:nvSpPr>
        <p:spPr>
          <a:xfrm>
            <a:off x="4143600" y="9119520"/>
            <a:ext cx="3168720" cy="47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2C88149A-D31C-4679-88EB-866333D807DF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520" cy="3599280"/>
          </a:xfrm>
          <a:prstGeom prst="rect">
            <a:avLst/>
          </a:prstGeom>
        </p:spPr>
      </p:sp>
      <p:sp>
        <p:nvSpPr>
          <p:cNvPr id="1432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080" cy="431964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33" name="CustomShape 3"/>
          <p:cNvSpPr/>
          <p:nvPr/>
        </p:nvSpPr>
        <p:spPr>
          <a:xfrm>
            <a:off x="4143600" y="9119520"/>
            <a:ext cx="3168720" cy="47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EBE72AA1-9178-46C6-B785-B212D63010D9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520" cy="3599280"/>
          </a:xfrm>
          <a:prstGeom prst="rect">
            <a:avLst/>
          </a:prstGeom>
        </p:spPr>
      </p:sp>
      <p:sp>
        <p:nvSpPr>
          <p:cNvPr id="1435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080" cy="431964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36" name="CustomShape 3"/>
          <p:cNvSpPr/>
          <p:nvPr/>
        </p:nvSpPr>
        <p:spPr>
          <a:xfrm>
            <a:off x="4143600" y="9119520"/>
            <a:ext cx="3168720" cy="47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5097748C-014C-4824-A705-C8BB452FF42A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520" cy="3599280"/>
          </a:xfrm>
          <a:prstGeom prst="rect">
            <a:avLst/>
          </a:prstGeom>
        </p:spPr>
      </p:sp>
      <p:sp>
        <p:nvSpPr>
          <p:cNvPr id="1438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080" cy="431964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39" name="CustomShape 3"/>
          <p:cNvSpPr/>
          <p:nvPr/>
        </p:nvSpPr>
        <p:spPr>
          <a:xfrm>
            <a:off x="4143600" y="9119520"/>
            <a:ext cx="3168720" cy="47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92C62B76-E123-40C3-A91D-4A1234FD7BB6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520" cy="3599280"/>
          </a:xfrm>
          <a:prstGeom prst="rect">
            <a:avLst/>
          </a:prstGeom>
        </p:spPr>
      </p:sp>
      <p:sp>
        <p:nvSpPr>
          <p:cNvPr id="1441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080" cy="431964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42" name="CustomShape 3"/>
          <p:cNvSpPr/>
          <p:nvPr/>
        </p:nvSpPr>
        <p:spPr>
          <a:xfrm>
            <a:off x="4143600" y="9119520"/>
            <a:ext cx="3168720" cy="47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02AC1830-335E-495E-87BF-8C0DD9CF5988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520" cy="3599280"/>
          </a:xfrm>
          <a:prstGeom prst="rect">
            <a:avLst/>
          </a:prstGeom>
        </p:spPr>
      </p:sp>
      <p:sp>
        <p:nvSpPr>
          <p:cNvPr id="1444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080" cy="4319640"/>
          </a:xfrm>
          <a:prstGeom prst="rect">
            <a:avLst/>
          </a:prstGeom>
        </p:spPr>
        <p:txBody>
          <a:bodyPr lIns="96840" rIns="96840" tIns="48240" bIns="48240"/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Why would you want to vary the founder order at the top of the funnel?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What is different about each CC line?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Which founder contributes the M chromosome?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Which founder contributes the Y chromosome?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445" name="CustomShape 3"/>
          <p:cNvSpPr/>
          <p:nvPr/>
        </p:nvSpPr>
        <p:spPr>
          <a:xfrm>
            <a:off x="4143600" y="9119520"/>
            <a:ext cx="3168720" cy="47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EF7DDE99-3D2E-458F-A1F8-71511B3A50B1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520" cy="3599280"/>
          </a:xfrm>
          <a:prstGeom prst="rect">
            <a:avLst/>
          </a:prstGeom>
        </p:spPr>
      </p:sp>
      <p:sp>
        <p:nvSpPr>
          <p:cNvPr id="1447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080" cy="4319640"/>
          </a:xfrm>
          <a:prstGeom prst="rect">
            <a:avLst/>
          </a:prstGeom>
        </p:spPr>
        <p:txBody>
          <a:bodyPr lIns="96840" rIns="96840" tIns="48240" bIns="4824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1448" name="CustomShape 3"/>
          <p:cNvSpPr/>
          <p:nvPr/>
        </p:nvSpPr>
        <p:spPr>
          <a:xfrm>
            <a:off x="4143600" y="9119520"/>
            <a:ext cx="3168720" cy="47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59BD4142-6082-43EE-8752-37F2DDE3F309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520" cy="3599280"/>
          </a:xfrm>
          <a:prstGeom prst="rect">
            <a:avLst/>
          </a:prstGeom>
        </p:spPr>
      </p:sp>
      <p:sp>
        <p:nvSpPr>
          <p:cNvPr id="1426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080" cy="4319640"/>
          </a:xfrm>
          <a:prstGeom prst="rect">
            <a:avLst/>
          </a:prstGeom>
        </p:spPr>
        <p:txBody>
          <a:bodyPr lIns="96840" rIns="96840" tIns="48240" bIns="48240"/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If you want to make a cross from two strains are genetically diverse on Chr 19 at 20 Mb, which two would you select?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427" name="CustomShape 3"/>
          <p:cNvSpPr/>
          <p:nvPr/>
        </p:nvSpPr>
        <p:spPr>
          <a:xfrm>
            <a:off x="4143600" y="9119520"/>
            <a:ext cx="3168720" cy="47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FFA1A35F-EBBB-40A6-B084-A3F1463DB24F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9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6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Line 1"/>
          <p:cNvSpPr/>
          <p:nvPr/>
        </p:nvSpPr>
        <p:spPr>
          <a:xfrm flipH="1">
            <a:off x="8267400" y="6319800"/>
            <a:ext cx="1800" cy="538920"/>
          </a:xfrm>
          <a:prstGeom prst="line">
            <a:avLst/>
          </a:prstGeom>
          <a:ln w="3240">
            <a:solidFill>
              <a:schemeClr val="accent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" name="Line 2"/>
          <p:cNvSpPr/>
          <p:nvPr/>
        </p:nvSpPr>
        <p:spPr>
          <a:xfrm flipH="1">
            <a:off x="8267400" y="6319800"/>
            <a:ext cx="1800" cy="538920"/>
          </a:xfrm>
          <a:prstGeom prst="line">
            <a:avLst/>
          </a:prstGeom>
          <a:ln w="3240">
            <a:solidFill>
              <a:schemeClr val="accent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" name="Picture 14" descr=""/>
          <p:cNvPicPr/>
          <p:nvPr/>
        </p:nvPicPr>
        <p:blipFill>
          <a:blip r:embed="rId2"/>
          <a:stretch/>
        </p:blipFill>
        <p:spPr>
          <a:xfrm>
            <a:off x="5839200" y="6407280"/>
            <a:ext cx="2080800" cy="151200"/>
          </a:xfrm>
          <a:prstGeom prst="rect">
            <a:avLst/>
          </a:prstGeom>
          <a:ln>
            <a:noFill/>
          </a:ln>
        </p:spPr>
      </p:pic>
      <p:pic>
        <p:nvPicPr>
          <p:cNvPr id="3" name="Picture 8" descr=""/>
          <p:cNvPicPr/>
          <p:nvPr/>
        </p:nvPicPr>
        <p:blipFill>
          <a:blip r:embed="rId3"/>
          <a:stretch/>
        </p:blipFill>
        <p:spPr>
          <a:xfrm>
            <a:off x="672840" y="6168960"/>
            <a:ext cx="959040" cy="571320"/>
          </a:xfrm>
          <a:prstGeom prst="rect">
            <a:avLst/>
          </a:prstGeom>
          <a:ln>
            <a:noFill/>
          </a:ln>
        </p:spPr>
      </p:pic>
      <p:pic>
        <p:nvPicPr>
          <p:cNvPr id="4" name="Picture 6" descr=""/>
          <p:cNvPicPr/>
          <p:nvPr/>
        </p:nvPicPr>
        <p:blipFill>
          <a:blip r:embed="rId4"/>
          <a:stretch/>
        </p:blipFill>
        <p:spPr>
          <a:xfrm>
            <a:off x="0" y="0"/>
            <a:ext cx="9142920" cy="6856920"/>
          </a:xfrm>
          <a:prstGeom prst="rect">
            <a:avLst/>
          </a:prstGeom>
          <a:ln>
            <a:noFill/>
          </a:ln>
        </p:spPr>
      </p:pic>
      <p:sp>
        <p:nvSpPr>
          <p:cNvPr id="5" name="CustomShape 3"/>
          <p:cNvSpPr/>
          <p:nvPr/>
        </p:nvSpPr>
        <p:spPr>
          <a:xfrm>
            <a:off x="457200" y="0"/>
            <a:ext cx="5490720" cy="6856920"/>
          </a:xfrm>
          <a:prstGeom prst="rect">
            <a:avLst/>
          </a:prstGeom>
          <a:solidFill>
            <a:srgbClr val="002d72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CustomShape 4"/>
          <p:cNvSpPr/>
          <p:nvPr/>
        </p:nvSpPr>
        <p:spPr>
          <a:xfrm>
            <a:off x="0" y="0"/>
            <a:ext cx="456120" cy="685692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Line 1"/>
          <p:cNvSpPr/>
          <p:nvPr/>
        </p:nvSpPr>
        <p:spPr>
          <a:xfrm flipH="1">
            <a:off x="8267400" y="6319800"/>
            <a:ext cx="1800" cy="538920"/>
          </a:xfrm>
          <a:prstGeom prst="line">
            <a:avLst/>
          </a:prstGeom>
          <a:ln w="3240">
            <a:solidFill>
              <a:schemeClr val="accent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6" name="Line 2"/>
          <p:cNvSpPr/>
          <p:nvPr/>
        </p:nvSpPr>
        <p:spPr>
          <a:xfrm flipH="1">
            <a:off x="8267400" y="6319800"/>
            <a:ext cx="1800" cy="538920"/>
          </a:xfrm>
          <a:prstGeom prst="line">
            <a:avLst/>
          </a:prstGeom>
          <a:ln w="3240">
            <a:solidFill>
              <a:schemeClr val="accent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7" name="Picture 14" descr=""/>
          <p:cNvPicPr/>
          <p:nvPr/>
        </p:nvPicPr>
        <p:blipFill>
          <a:blip r:embed="rId2"/>
          <a:stretch/>
        </p:blipFill>
        <p:spPr>
          <a:xfrm>
            <a:off x="5839200" y="6407280"/>
            <a:ext cx="2080800" cy="151200"/>
          </a:xfrm>
          <a:prstGeom prst="rect">
            <a:avLst/>
          </a:prstGeom>
          <a:ln>
            <a:noFill/>
          </a:ln>
        </p:spPr>
      </p:pic>
      <p:pic>
        <p:nvPicPr>
          <p:cNvPr id="48" name="Picture 8" descr=""/>
          <p:cNvPicPr/>
          <p:nvPr/>
        </p:nvPicPr>
        <p:blipFill>
          <a:blip r:embed="rId3"/>
          <a:stretch/>
        </p:blipFill>
        <p:spPr>
          <a:xfrm>
            <a:off x="672840" y="6168960"/>
            <a:ext cx="959040" cy="571320"/>
          </a:xfrm>
          <a:prstGeom prst="rect">
            <a:avLst/>
          </a:prstGeom>
          <a:ln>
            <a:noFill/>
          </a:ln>
        </p:spPr>
      </p:pic>
      <p:sp>
        <p:nvSpPr>
          <p:cNvPr id="49" name="CustomShape 3"/>
          <p:cNvSpPr/>
          <p:nvPr/>
        </p:nvSpPr>
        <p:spPr>
          <a:xfrm>
            <a:off x="0" y="0"/>
            <a:ext cx="151200" cy="6856920"/>
          </a:xfrm>
          <a:prstGeom prst="rect">
            <a:avLst/>
          </a:prstGeom>
          <a:solidFill>
            <a:srgbClr val="002d72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4"/>
          <p:cNvSpPr/>
          <p:nvPr/>
        </p:nvSpPr>
        <p:spPr>
          <a:xfrm>
            <a:off x="152280" y="0"/>
            <a:ext cx="303840" cy="685692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Line 1"/>
          <p:cNvSpPr/>
          <p:nvPr/>
        </p:nvSpPr>
        <p:spPr>
          <a:xfrm flipH="1">
            <a:off x="8267400" y="6319800"/>
            <a:ext cx="1800" cy="538920"/>
          </a:xfrm>
          <a:prstGeom prst="line">
            <a:avLst/>
          </a:prstGeom>
          <a:ln w="3240">
            <a:solidFill>
              <a:schemeClr val="accent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0" name="Line 2"/>
          <p:cNvSpPr/>
          <p:nvPr/>
        </p:nvSpPr>
        <p:spPr>
          <a:xfrm flipH="1">
            <a:off x="8267400" y="6319800"/>
            <a:ext cx="1800" cy="538920"/>
          </a:xfrm>
          <a:prstGeom prst="line">
            <a:avLst/>
          </a:prstGeom>
          <a:ln w="3240">
            <a:solidFill>
              <a:schemeClr val="accent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91" name="Picture 14" descr=""/>
          <p:cNvPicPr/>
          <p:nvPr/>
        </p:nvPicPr>
        <p:blipFill>
          <a:blip r:embed="rId2"/>
          <a:stretch/>
        </p:blipFill>
        <p:spPr>
          <a:xfrm>
            <a:off x="5839200" y="6407280"/>
            <a:ext cx="2080800" cy="151200"/>
          </a:xfrm>
          <a:prstGeom prst="rect">
            <a:avLst/>
          </a:prstGeom>
          <a:ln>
            <a:noFill/>
          </a:ln>
        </p:spPr>
      </p:pic>
      <p:pic>
        <p:nvPicPr>
          <p:cNvPr id="92" name="Picture 8" descr=""/>
          <p:cNvPicPr/>
          <p:nvPr/>
        </p:nvPicPr>
        <p:blipFill>
          <a:blip r:embed="rId3"/>
          <a:stretch/>
        </p:blipFill>
        <p:spPr>
          <a:xfrm>
            <a:off x="672840" y="6168960"/>
            <a:ext cx="959040" cy="571320"/>
          </a:xfrm>
          <a:prstGeom prst="rect">
            <a:avLst/>
          </a:prstGeom>
          <a:ln>
            <a:noFill/>
          </a:ln>
        </p:spPr>
      </p:pic>
      <p:sp>
        <p:nvSpPr>
          <p:cNvPr id="93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Line 1"/>
          <p:cNvSpPr/>
          <p:nvPr/>
        </p:nvSpPr>
        <p:spPr>
          <a:xfrm flipH="1">
            <a:off x="8267400" y="6319800"/>
            <a:ext cx="1800" cy="538920"/>
          </a:xfrm>
          <a:prstGeom prst="line">
            <a:avLst/>
          </a:prstGeom>
          <a:ln w="3240">
            <a:solidFill>
              <a:schemeClr val="accent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32" name="Line 2"/>
          <p:cNvSpPr/>
          <p:nvPr/>
        </p:nvSpPr>
        <p:spPr>
          <a:xfrm flipH="1">
            <a:off x="8267400" y="6319800"/>
            <a:ext cx="1800" cy="538920"/>
          </a:xfrm>
          <a:prstGeom prst="line">
            <a:avLst/>
          </a:prstGeom>
          <a:ln w="3240">
            <a:solidFill>
              <a:schemeClr val="accent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33" name="Picture 14" descr=""/>
          <p:cNvPicPr/>
          <p:nvPr/>
        </p:nvPicPr>
        <p:blipFill>
          <a:blip r:embed="rId2"/>
          <a:stretch/>
        </p:blipFill>
        <p:spPr>
          <a:xfrm>
            <a:off x="5839200" y="6407280"/>
            <a:ext cx="2080800" cy="151200"/>
          </a:xfrm>
          <a:prstGeom prst="rect">
            <a:avLst/>
          </a:prstGeom>
          <a:ln>
            <a:noFill/>
          </a:ln>
        </p:spPr>
      </p:pic>
      <p:pic>
        <p:nvPicPr>
          <p:cNvPr id="134" name="Picture 8" descr=""/>
          <p:cNvPicPr/>
          <p:nvPr/>
        </p:nvPicPr>
        <p:blipFill>
          <a:blip r:embed="rId3"/>
          <a:stretch/>
        </p:blipFill>
        <p:spPr>
          <a:xfrm>
            <a:off x="672840" y="6168960"/>
            <a:ext cx="959040" cy="571320"/>
          </a:xfrm>
          <a:prstGeom prst="rect">
            <a:avLst/>
          </a:prstGeom>
          <a:ln>
            <a:noFill/>
          </a:ln>
        </p:spPr>
      </p:pic>
      <p:sp>
        <p:nvSpPr>
          <p:cNvPr id="135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Line 1"/>
          <p:cNvSpPr/>
          <p:nvPr/>
        </p:nvSpPr>
        <p:spPr>
          <a:xfrm flipH="1">
            <a:off x="8267400" y="6319800"/>
            <a:ext cx="1800" cy="538920"/>
          </a:xfrm>
          <a:prstGeom prst="line">
            <a:avLst/>
          </a:prstGeom>
          <a:ln w="3240">
            <a:solidFill>
              <a:schemeClr val="accent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74" name="Line 2"/>
          <p:cNvSpPr/>
          <p:nvPr/>
        </p:nvSpPr>
        <p:spPr>
          <a:xfrm flipH="1">
            <a:off x="8267400" y="6319800"/>
            <a:ext cx="1800" cy="538920"/>
          </a:xfrm>
          <a:prstGeom prst="line">
            <a:avLst/>
          </a:prstGeom>
          <a:ln w="3240">
            <a:solidFill>
              <a:schemeClr val="accent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75" name="Picture 14" descr=""/>
          <p:cNvPicPr/>
          <p:nvPr/>
        </p:nvPicPr>
        <p:blipFill>
          <a:blip r:embed="rId2"/>
          <a:stretch/>
        </p:blipFill>
        <p:spPr>
          <a:xfrm>
            <a:off x="5839200" y="6407280"/>
            <a:ext cx="2080800" cy="151200"/>
          </a:xfrm>
          <a:prstGeom prst="rect">
            <a:avLst/>
          </a:prstGeom>
          <a:ln>
            <a:noFill/>
          </a:ln>
        </p:spPr>
      </p:pic>
      <p:pic>
        <p:nvPicPr>
          <p:cNvPr id="176" name="Picture 8" descr=""/>
          <p:cNvPicPr/>
          <p:nvPr/>
        </p:nvPicPr>
        <p:blipFill>
          <a:blip r:embed="rId3"/>
          <a:stretch/>
        </p:blipFill>
        <p:spPr>
          <a:xfrm>
            <a:off x="672840" y="6168960"/>
            <a:ext cx="959040" cy="571320"/>
          </a:xfrm>
          <a:prstGeom prst="rect">
            <a:avLst/>
          </a:prstGeom>
          <a:ln>
            <a:noFill/>
          </a:ln>
        </p:spPr>
      </p:pic>
      <p:sp>
        <p:nvSpPr>
          <p:cNvPr id="177" name="CustomShape 3"/>
          <p:cNvSpPr/>
          <p:nvPr/>
        </p:nvSpPr>
        <p:spPr>
          <a:xfrm>
            <a:off x="0" y="0"/>
            <a:ext cx="151200" cy="6856920"/>
          </a:xfrm>
          <a:prstGeom prst="rect">
            <a:avLst/>
          </a:prstGeom>
          <a:solidFill>
            <a:srgbClr val="002d72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" name="CustomShape 4"/>
          <p:cNvSpPr/>
          <p:nvPr/>
        </p:nvSpPr>
        <p:spPr>
          <a:xfrm>
            <a:off x="152280" y="0"/>
            <a:ext cx="303840" cy="685692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0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Line 1"/>
          <p:cNvSpPr/>
          <p:nvPr/>
        </p:nvSpPr>
        <p:spPr>
          <a:xfrm flipH="1">
            <a:off x="8267400" y="6319440"/>
            <a:ext cx="1800" cy="538920"/>
          </a:xfrm>
          <a:prstGeom prst="line">
            <a:avLst/>
          </a:prstGeom>
          <a:ln w="3240">
            <a:solidFill>
              <a:schemeClr val="accent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18" name="Line 2"/>
          <p:cNvSpPr/>
          <p:nvPr/>
        </p:nvSpPr>
        <p:spPr>
          <a:xfrm flipH="1">
            <a:off x="8267400" y="6319440"/>
            <a:ext cx="1800" cy="538920"/>
          </a:xfrm>
          <a:prstGeom prst="line">
            <a:avLst/>
          </a:prstGeom>
          <a:ln w="3240">
            <a:solidFill>
              <a:schemeClr val="accent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19" name="Picture 14" descr=""/>
          <p:cNvPicPr/>
          <p:nvPr/>
        </p:nvPicPr>
        <p:blipFill>
          <a:blip r:embed="rId2"/>
          <a:stretch/>
        </p:blipFill>
        <p:spPr>
          <a:xfrm>
            <a:off x="6375240" y="6406560"/>
            <a:ext cx="1560600" cy="151920"/>
          </a:xfrm>
          <a:prstGeom prst="rect">
            <a:avLst/>
          </a:prstGeom>
          <a:ln>
            <a:noFill/>
          </a:ln>
        </p:spPr>
      </p:pic>
      <p:pic>
        <p:nvPicPr>
          <p:cNvPr id="220" name="Picture 8" descr=""/>
          <p:cNvPicPr/>
          <p:nvPr/>
        </p:nvPicPr>
        <p:blipFill>
          <a:blip r:embed="rId3"/>
          <a:stretch/>
        </p:blipFill>
        <p:spPr>
          <a:xfrm>
            <a:off x="672840" y="6168600"/>
            <a:ext cx="703440" cy="558720"/>
          </a:xfrm>
          <a:prstGeom prst="rect">
            <a:avLst/>
          </a:prstGeom>
          <a:ln>
            <a:noFill/>
          </a:ln>
        </p:spPr>
      </p:pic>
      <p:sp>
        <p:nvSpPr>
          <p:cNvPr id="221" name="CustomShape 3"/>
          <p:cNvSpPr/>
          <p:nvPr/>
        </p:nvSpPr>
        <p:spPr>
          <a:xfrm>
            <a:off x="0" y="0"/>
            <a:ext cx="151560" cy="6857280"/>
          </a:xfrm>
          <a:prstGeom prst="rect">
            <a:avLst/>
          </a:prstGeom>
          <a:solidFill>
            <a:srgbClr val="002d72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" name="CustomShape 4"/>
          <p:cNvSpPr/>
          <p:nvPr/>
        </p:nvSpPr>
        <p:spPr>
          <a:xfrm>
            <a:off x="152280" y="0"/>
            <a:ext cx="304200" cy="6857280"/>
          </a:xfrm>
          <a:prstGeom prst="rect">
            <a:avLst/>
          </a:prstGeom>
          <a:solidFill>
            <a:srgbClr val="4f6698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3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4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3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3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2.wmf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3.wmf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hyperlink" Target="http://www.ncbi.nlm.nih.gov/pubmed/23834320" TargetMode="External"/><Relationship Id="rId2" Type="http://schemas.openxmlformats.org/officeDocument/2006/relationships/hyperlink" Target="http://www.ncbi.nlm.nih.gov/pubmed/23834320" TargetMode="External"/><Relationship Id="rId3" Type="http://schemas.openxmlformats.org/officeDocument/2006/relationships/hyperlink" Target="http://www.ncbi.nlm.nih.gov/pubmed/23044826" TargetMode="External"/><Relationship Id="rId4" Type="http://schemas.openxmlformats.org/officeDocument/2006/relationships/hyperlink" Target="http://www.ncbi.nlm.nih.gov/pubmed/23044826" TargetMode="External"/><Relationship Id="rId5" Type="http://schemas.openxmlformats.org/officeDocument/2006/relationships/hyperlink" Target="http://www.ncbi.nlm.nih.gov/pubmed/24906874" TargetMode="External"/><Relationship Id="rId6" Type="http://schemas.openxmlformats.org/officeDocument/2006/relationships/hyperlink" Target="http://www.ncbi.nlm.nih.gov/pubmed/24906874" TargetMode="External"/><Relationship Id="rId7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hyperlink" Target="http://journals.plos.org/plosgenetics/article?id=10.1371/journal.pgen.1000551" TargetMode="External"/><Relationship Id="rId3" Type="http://schemas.openxmlformats.org/officeDocument/2006/relationships/hyperlink" Target="http://journals.plos.org/plosgenetics/article?id=10.1371/journal.pgen.1000551" TargetMode="External"/><Relationship Id="rId4" Type="http://schemas.openxmlformats.org/officeDocument/2006/relationships/image" Target="../media/image45.png"/><Relationship Id="rId5" Type="http://schemas.openxmlformats.org/officeDocument/2006/relationships/hyperlink" Target="http://www.g3journal.org/content/4/9/1603.full" TargetMode="External"/><Relationship Id="rId6" Type="http://schemas.openxmlformats.org/officeDocument/2006/relationships/hyperlink" Target="http://www.g3journal.org/content/4/9/1603.full" TargetMode="External"/><Relationship Id="rId7" Type="http://schemas.openxmlformats.org/officeDocument/2006/relationships/image" Target="../media/image46.png"/><Relationship Id="rId8" Type="http://schemas.openxmlformats.org/officeDocument/2006/relationships/hyperlink" Target="http://www.genetics.org/content/198/4/1717.full" TargetMode="External"/><Relationship Id="rId9" Type="http://schemas.openxmlformats.org/officeDocument/2006/relationships/hyperlink" Target="http://www.genetics.org/content/198/4/1717.full" TargetMode="External"/><Relationship Id="rId10" Type="http://schemas.openxmlformats.org/officeDocument/2006/relationships/image" Target="../media/image47.png"/><Relationship Id="rId11" Type="http://schemas.openxmlformats.org/officeDocument/2006/relationships/hyperlink" Target="http://wfitch.bio.uci.edu/~dspr/" TargetMode="External"/><Relationship Id="rId12" Type="http://schemas.openxmlformats.org/officeDocument/2006/relationships/hyperlink" Target="http://wfitch.bio.uci.edu/~dspr/" TargetMode="External"/><Relationship Id="rId13" Type="http://schemas.openxmlformats.org/officeDocument/2006/relationships/image" Target="../media/image48.png"/><Relationship Id="rId14" Type="http://schemas.openxmlformats.org/officeDocument/2006/relationships/hyperlink" Target="http://www.nature.com/ng/journal/v45/n7/full/ng.2644.html" TargetMode="External"/><Relationship Id="rId15" Type="http://schemas.openxmlformats.org/officeDocument/2006/relationships/hyperlink" Target="http://www.nature.com/ng/journal/v45/n7/full/ng.2644.html" TargetMode="External"/><Relationship Id="rId16" Type="http://schemas.openxmlformats.org/officeDocument/2006/relationships/image" Target="../media/image49.png"/><Relationship Id="rId17" Type="http://schemas.openxmlformats.org/officeDocument/2006/relationships/hyperlink" Target="http://csbio.unc.edu/CCstatus/index.py" TargetMode="External"/><Relationship Id="rId18" Type="http://schemas.openxmlformats.org/officeDocument/2006/relationships/hyperlink" Target="http://csbio.unc.edu/CCstatus/index.py" TargetMode="External"/><Relationship Id="rId19" Type="http://schemas.openxmlformats.org/officeDocument/2006/relationships/hyperlink" Target="http://mus.well.ox.ac.uk/CC/" TargetMode="External"/><Relationship Id="rId20" Type="http://schemas.openxmlformats.org/officeDocument/2006/relationships/hyperlink" Target="http://mus.well.ox.ac.uk/CC/" TargetMode="External"/><Relationship Id="rId21" Type="http://schemas.openxmlformats.org/officeDocument/2006/relationships/hyperlink" Target="http://mus.well.ox.ac.uk/CC/" TargetMode="External"/><Relationship Id="rId22" Type="http://schemas.openxmlformats.org/officeDocument/2006/relationships/hyperlink" Target="http://do.jax.org/" TargetMode="External"/><Relationship Id="rId23" Type="http://schemas.openxmlformats.org/officeDocument/2006/relationships/image" Target="../media/image50.png"/><Relationship Id="rId24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hyperlink" Target="http://www.sanger.ac.uk/resources/mouse/genomes/" TargetMode="External"/><Relationship Id="rId2" Type="http://schemas.openxmlformats.org/officeDocument/2006/relationships/hyperlink" Target="http://www.sanger.ac.uk/resources/mouse/genomes/" TargetMode="External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hyperlink" Target="http://csbio.unc.edu/CCstatus/index.py" TargetMode="External"/><Relationship Id="rId2" Type="http://schemas.openxmlformats.org/officeDocument/2006/relationships/hyperlink" Target="http://csbio.unc.edu/CCstatus/index.py" TargetMode="External"/><Relationship Id="rId3" Type="http://schemas.openxmlformats.org/officeDocument/2006/relationships/hyperlink" Target="http://csbio.unc.edu/CCstatus/index.py" TargetMode="External"/><Relationship Id="rId4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hyperlink" Target="http://do.jax.org/" TargetMode="External"/><Relationship Id="rId3" Type="http://schemas.openxmlformats.org/officeDocument/2006/relationships/hyperlink" Target="http://do.jax.org/" TargetMode="External"/><Relationship Id="rId4" Type="http://schemas.openxmlformats.org/officeDocument/2006/relationships/hyperlink" Target="http://do.jax.org/" TargetMode="External"/><Relationship Id="rId5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49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hyperlink" Target="http://www.g3journal.org/content/6/2/263" TargetMode="External"/><Relationship Id="rId2" Type="http://schemas.openxmlformats.org/officeDocument/2006/relationships/hyperlink" Target="http://www.g3journal.org/content/6/2/263" TargetMode="External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2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png"/><Relationship Id="rId3" Type="http://schemas.openxmlformats.org/officeDocument/2006/relationships/slideLayout" Target="../slideLayouts/slideLayout2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hyperlink" Target="http://do.jax.org/" TargetMode="External"/><Relationship Id="rId2" Type="http://schemas.openxmlformats.org/officeDocument/2006/relationships/image" Target="../media/image82.wmf"/><Relationship Id="rId3" Type="http://schemas.openxmlformats.org/officeDocument/2006/relationships/slideLayout" Target="../slideLayouts/slideLayout2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2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slideLayout" Target="../slideLayouts/slideLayout2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image" Target="../media/image89.png"/><Relationship Id="rId3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slideLayout" Target="../slideLayouts/slideLayout2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96.wmf"/><Relationship Id="rId2" Type="http://schemas.openxmlformats.org/officeDocument/2006/relationships/image" Target="../media/image97.wmf"/><Relationship Id="rId3" Type="http://schemas.openxmlformats.org/officeDocument/2006/relationships/image" Target="../media/image98.wmf"/><Relationship Id="rId4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slideLayout" Target="../slideLayouts/slideLayout6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109.png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slideLayout" Target="../slideLayouts/slideLayout6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112.wmf"/><Relationship Id="rId2" Type="http://schemas.openxmlformats.org/officeDocument/2006/relationships/image" Target="../media/image113.wmf"/><Relationship Id="rId3" Type="http://schemas.openxmlformats.org/officeDocument/2006/relationships/image" Target="../media/image114.wmf"/><Relationship Id="rId4" Type="http://schemas.openxmlformats.org/officeDocument/2006/relationships/hyperlink" Target="https://www.ncbi.nlm.nih.gov/pubmed/28607509" TargetMode="External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Relationship Id="rId9" Type="http://schemas.openxmlformats.org/officeDocument/2006/relationships/slideLayout" Target="../slideLayouts/slideLayout6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119.png"/><Relationship Id="rId2" Type="http://schemas.openxmlformats.org/officeDocument/2006/relationships/image" Target="../media/image120.png"/><Relationship Id="rId3" Type="http://schemas.openxmlformats.org/officeDocument/2006/relationships/slideLayout" Target="../slideLayouts/slideLayout6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121.png"/><Relationship Id="rId2" Type="http://schemas.openxmlformats.org/officeDocument/2006/relationships/slideLayout" Target="../slideLayouts/slideLayout6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hyperlink" Target="http://msub.csbio.unc.edu/" TargetMode="External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6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122.png"/><Relationship Id="rId2" Type="http://schemas.openxmlformats.org/officeDocument/2006/relationships/slideLayout" Target="../slideLayouts/slideLayout6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123.png"/><Relationship Id="rId2" Type="http://schemas.openxmlformats.org/officeDocument/2006/relationships/slideLayout" Target="../slideLayouts/slideLayout6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124.png"/><Relationship Id="rId2" Type="http://schemas.openxmlformats.org/officeDocument/2006/relationships/image" Target="../media/image125.png"/><Relationship Id="rId3" Type="http://schemas.openxmlformats.org/officeDocument/2006/relationships/slideLayout" Target="../slideLayouts/slideLayout6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126.png"/><Relationship Id="rId2" Type="http://schemas.openxmlformats.org/officeDocument/2006/relationships/slideLayout" Target="../slideLayouts/slideLayout6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127.png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131.png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139.png"/><Relationship Id="rId10" Type="http://schemas.openxmlformats.org/officeDocument/2006/relationships/image" Target="../media/image140.png"/><Relationship Id="rId11" Type="http://schemas.openxmlformats.org/officeDocument/2006/relationships/image" Target="../media/image141.png"/><Relationship Id="rId12" Type="http://schemas.openxmlformats.org/officeDocument/2006/relationships/image" Target="../media/image142.png"/><Relationship Id="rId13" Type="http://schemas.openxmlformats.org/officeDocument/2006/relationships/image" Target="../media/image143.wmf"/><Relationship Id="rId14" Type="http://schemas.openxmlformats.org/officeDocument/2006/relationships/image" Target="../media/image144.wmf"/><Relationship Id="rId15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145.png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hyperlink" Target="http://www.ncbi.nlm.nih.gov/pubmed/25376053" TargetMode="External"/><Relationship Id="rId7" Type="http://schemas.openxmlformats.org/officeDocument/2006/relationships/hyperlink" Target="http://www.ncbi.nlm.nih.gov/pubmed/25376053" TargetMode="External"/><Relationship Id="rId8" Type="http://schemas.openxmlformats.org/officeDocument/2006/relationships/hyperlink" Target="http://www.ncbi.nlm.nih.gov/pubmed/25376053" TargetMode="External"/><Relationship Id="rId9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150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hyperlink" Target="http://jaxmice.jax.org/" TargetMode="External"/><Relationship Id="rId7" Type="http://schemas.openxmlformats.org/officeDocument/2006/relationships/hyperlink" Target="http://jaxmice.jax.org/" TargetMode="External"/><Relationship Id="rId8" Type="http://schemas.openxmlformats.org/officeDocument/2006/relationships/image" Target="../media/image30.png"/><Relationship Id="rId9" Type="http://schemas.openxmlformats.org/officeDocument/2006/relationships/hyperlink" Target="http://phenome.jax.org/" TargetMode="External"/><Relationship Id="rId10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151.png"/><Relationship Id="rId2" Type="http://schemas.openxmlformats.org/officeDocument/2006/relationships/image" Target="../media/image152.wmf"/><Relationship Id="rId3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153.png"/><Relationship Id="rId2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154.png"/><Relationship Id="rId2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155.png"/><Relationship Id="rId2" Type="http://schemas.openxmlformats.org/officeDocument/2006/relationships/slideLayout" Target="../slideLayouts/slideLayout1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156.png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slideLayout" Target="../slideLayouts/slideLayout13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161.png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Relationship Id="rId6" Type="http://schemas.openxmlformats.org/officeDocument/2006/relationships/slideLayout" Target="../slideLayouts/slideLayout1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166.png"/><Relationship Id="rId2" Type="http://schemas.openxmlformats.org/officeDocument/2006/relationships/slideLayout" Target="../slideLayouts/slideLayout13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167.tif"/><Relationship Id="rId2" Type="http://schemas.openxmlformats.org/officeDocument/2006/relationships/slideLayout" Target="../slideLayouts/slideLayout13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168.tif"/><Relationship Id="rId2" Type="http://schemas.openxmlformats.org/officeDocument/2006/relationships/slideLayout" Target="../slideLayouts/slideLayout13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169.png"/><Relationship Id="rId2" Type="http://schemas.openxmlformats.org/officeDocument/2006/relationships/image" Target="../media/image170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13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171.png"/><Relationship Id="rId2" Type="http://schemas.openxmlformats.org/officeDocument/2006/relationships/slideLayout" Target="../slideLayouts/slideLayout13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172.gif"/><Relationship Id="rId2" Type="http://schemas.openxmlformats.org/officeDocument/2006/relationships/slideLayout" Target="../slideLayouts/slideLayout13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173.png"/><Relationship Id="rId2" Type="http://schemas.openxmlformats.org/officeDocument/2006/relationships/image" Target="../media/image174.png"/><Relationship Id="rId3" Type="http://schemas.openxmlformats.org/officeDocument/2006/relationships/slideLayout" Target="../slideLayouts/slideLayout13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175.png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749880" y="336600"/>
            <a:ext cx="7797960" cy="3263040"/>
          </a:xfrm>
          <a:prstGeom prst="rect">
            <a:avLst/>
          </a:prstGeom>
          <a:solidFill>
            <a:srgbClr val="00225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Quantitative trait locus mapping in multiparent crosses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749880" y="4762440"/>
            <a:ext cx="5037120" cy="175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/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Daniel Gatti, Ph.D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June 13, 2019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457200" y="1319760"/>
            <a:ext cx="8228520" cy="480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/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SNPs are single nucleotides in DNA that have different alleles in different mouse strains.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SNPs are used to distinguish segments of DNA.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9" name="CustomShape 2"/>
          <p:cNvSpPr/>
          <p:nvPr/>
        </p:nvSpPr>
        <p:spPr>
          <a:xfrm>
            <a:off x="310680" y="567720"/>
            <a:ext cx="8514720" cy="57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85ca"/>
                </a:solidFill>
                <a:latin typeface="Arial"/>
                <a:ea typeface="DejaVu Sans"/>
              </a:rPr>
              <a:t>Single Nucleotide Polymorphisms (SNPs) act as markers along the genome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20" name="CustomShape 3"/>
          <p:cNvSpPr/>
          <p:nvPr/>
        </p:nvSpPr>
        <p:spPr>
          <a:xfrm>
            <a:off x="1756440" y="3209040"/>
            <a:ext cx="632520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c2a29"/>
                </a:solidFill>
                <a:latin typeface="Courier New"/>
                <a:ea typeface="DejaVu Sans"/>
              </a:rPr>
              <a:t>CTACTGACGAC</a:t>
            </a:r>
            <a:r>
              <a:rPr b="1" lang="en-US" sz="2800" spc="-1" strike="noStrike">
                <a:solidFill>
                  <a:srgbClr val="ff0000"/>
                </a:solidFill>
                <a:latin typeface="Courier New"/>
                <a:ea typeface="DejaVu Sans"/>
              </a:rPr>
              <a:t>T</a:t>
            </a:r>
            <a:r>
              <a:rPr b="0" lang="en-US" sz="2800" spc="-1" strike="noStrike">
                <a:solidFill>
                  <a:srgbClr val="2c2a29"/>
                </a:solidFill>
                <a:latin typeface="Courier New"/>
                <a:ea typeface="DejaVu Sans"/>
              </a:rPr>
              <a:t>CAGTGTACGATCGACT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21" name="CustomShape 4"/>
          <p:cNvSpPr/>
          <p:nvPr/>
        </p:nvSpPr>
        <p:spPr>
          <a:xfrm>
            <a:off x="1756440" y="3546000"/>
            <a:ext cx="632520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c2a29"/>
                </a:solidFill>
                <a:latin typeface="Courier New"/>
                <a:ea typeface="DejaVu Sans"/>
              </a:rPr>
              <a:t>CTACTGACGAC</a:t>
            </a:r>
            <a:r>
              <a:rPr b="1" lang="en-US" sz="2800" spc="-1" strike="noStrike">
                <a:solidFill>
                  <a:srgbClr val="ff0000"/>
                </a:solidFill>
                <a:latin typeface="Courier New"/>
                <a:ea typeface="DejaVu Sans"/>
              </a:rPr>
              <a:t>G</a:t>
            </a:r>
            <a:r>
              <a:rPr b="0" lang="en-US" sz="2800" spc="-1" strike="noStrike">
                <a:solidFill>
                  <a:srgbClr val="2c2a29"/>
                </a:solidFill>
                <a:latin typeface="Courier New"/>
                <a:ea typeface="DejaVu Sans"/>
              </a:rPr>
              <a:t>CAGTGTACGATCGACT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22" name="CustomShape 5"/>
          <p:cNvSpPr/>
          <p:nvPr/>
        </p:nvSpPr>
        <p:spPr>
          <a:xfrm>
            <a:off x="4205880" y="3951000"/>
            <a:ext cx="249120" cy="749520"/>
          </a:xfrm>
          <a:custGeom>
            <a:avLst/>
            <a:gdLst/>
            <a:ahLst/>
            <a:rect l="l" t="t" r="r" b="b"/>
            <a:pathLst>
              <a:path w="250085" h="750498">
                <a:moveTo>
                  <a:pt x="117761" y="750498"/>
                </a:moveTo>
                <a:cubicBezTo>
                  <a:pt x="191804" y="563592"/>
                  <a:pt x="265848" y="376686"/>
                  <a:pt x="247157" y="319177"/>
                </a:cubicBezTo>
                <a:cubicBezTo>
                  <a:pt x="228466" y="261668"/>
                  <a:pt x="30058" y="458638"/>
                  <a:pt x="5617" y="405442"/>
                </a:cubicBezTo>
                <a:cubicBezTo>
                  <a:pt x="-18824" y="352246"/>
                  <a:pt x="40842" y="176123"/>
                  <a:pt x="100508" y="0"/>
                </a:cubicBezTo>
              </a:path>
            </a:pathLst>
          </a:custGeom>
          <a:noFill/>
          <a:ln w="28440">
            <a:solidFill>
              <a:schemeClr val="tx1">
                <a:lumMod val="50000"/>
                <a:lumOff val="50000"/>
              </a:schemeClr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" name="CustomShape 6"/>
          <p:cNvSpPr/>
          <p:nvPr/>
        </p:nvSpPr>
        <p:spPr>
          <a:xfrm>
            <a:off x="3616560" y="4701240"/>
            <a:ext cx="1370520" cy="63828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2c2a29"/>
                </a:solidFill>
                <a:latin typeface="Arial"/>
                <a:ea typeface="DejaVu Sans"/>
              </a:rPr>
              <a:t>SNP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24" name="CustomShape 7"/>
          <p:cNvSpPr/>
          <p:nvPr/>
        </p:nvSpPr>
        <p:spPr>
          <a:xfrm>
            <a:off x="184320" y="3224520"/>
            <a:ext cx="161928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1" lang="en-US" sz="2400" spc="-1" strike="noStrike">
                <a:solidFill>
                  <a:srgbClr val="2c2a29"/>
                </a:solidFill>
                <a:latin typeface="Arial"/>
                <a:ea typeface="DejaVu Sans"/>
              </a:rPr>
              <a:t>C57BL/6J</a:t>
            </a:r>
            <a:endParaRPr b="0" lang="en-US" sz="24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en-US" sz="2400" spc="-1" strike="noStrike">
                <a:solidFill>
                  <a:srgbClr val="2c2a29"/>
                </a:solidFill>
                <a:latin typeface="Arial"/>
                <a:ea typeface="DejaVu Sans"/>
              </a:rPr>
              <a:t>DBA/2J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4090320" y="2124360"/>
            <a:ext cx="909000" cy="52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stealth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2"/>
          <p:cNvSpPr/>
          <p:nvPr/>
        </p:nvSpPr>
        <p:spPr>
          <a:xfrm>
            <a:off x="3832920" y="2124720"/>
            <a:ext cx="360" cy="52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stealth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CustomShape 3"/>
          <p:cNvSpPr/>
          <p:nvPr/>
        </p:nvSpPr>
        <p:spPr>
          <a:xfrm flipH="1">
            <a:off x="5263200" y="2126880"/>
            <a:ext cx="5760" cy="52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stealth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4"/>
          <p:cNvSpPr/>
          <p:nvPr/>
        </p:nvSpPr>
        <p:spPr>
          <a:xfrm flipH="1">
            <a:off x="4086360" y="2129400"/>
            <a:ext cx="914760" cy="519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stealth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CustomShape 5"/>
          <p:cNvSpPr/>
          <p:nvPr/>
        </p:nvSpPr>
        <p:spPr>
          <a:xfrm>
            <a:off x="3744720" y="1057680"/>
            <a:ext cx="174960" cy="1065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0" name="CustomShape 6"/>
          <p:cNvSpPr/>
          <p:nvPr/>
        </p:nvSpPr>
        <p:spPr>
          <a:xfrm>
            <a:off x="4002120" y="1057680"/>
            <a:ext cx="174960" cy="1065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7"/>
          <p:cNvSpPr/>
          <p:nvPr/>
        </p:nvSpPr>
        <p:spPr>
          <a:xfrm>
            <a:off x="4915800" y="1062720"/>
            <a:ext cx="174960" cy="106560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CustomShape 8"/>
          <p:cNvSpPr/>
          <p:nvPr/>
        </p:nvSpPr>
        <p:spPr>
          <a:xfrm>
            <a:off x="5182560" y="1064520"/>
            <a:ext cx="174960" cy="106128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CustomShape 9"/>
          <p:cNvSpPr/>
          <p:nvPr/>
        </p:nvSpPr>
        <p:spPr>
          <a:xfrm>
            <a:off x="3423600" y="117000"/>
            <a:ext cx="10782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2c2a29"/>
                </a:solidFill>
                <a:latin typeface="Arial"/>
                <a:ea typeface="DejaVu Sans"/>
              </a:rPr>
              <a:t>A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334" name="CustomShape 10"/>
          <p:cNvSpPr/>
          <p:nvPr/>
        </p:nvSpPr>
        <p:spPr>
          <a:xfrm>
            <a:off x="4635720" y="125640"/>
            <a:ext cx="10782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2c2a29"/>
                </a:solidFill>
                <a:latin typeface="Arial"/>
                <a:ea typeface="DejaVu Sans"/>
              </a:rPr>
              <a:t>B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335" name="CustomShape 11"/>
          <p:cNvSpPr/>
          <p:nvPr/>
        </p:nvSpPr>
        <p:spPr>
          <a:xfrm>
            <a:off x="457200" y="1182600"/>
            <a:ext cx="27122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2c2a29"/>
                </a:solidFill>
                <a:latin typeface="Arial"/>
                <a:ea typeface="DejaVu Sans"/>
              </a:rPr>
              <a:t>Inbred Founder Strains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6" name="CustomShape 12"/>
          <p:cNvSpPr/>
          <p:nvPr/>
        </p:nvSpPr>
        <p:spPr>
          <a:xfrm>
            <a:off x="738720" y="2774160"/>
            <a:ext cx="21722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2c2a29"/>
                </a:solidFill>
                <a:latin typeface="Arial"/>
                <a:ea typeface="DejaVu Sans"/>
              </a:rPr>
              <a:t>F1 Generation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7" name="CustomShape 13"/>
          <p:cNvSpPr/>
          <p:nvPr/>
        </p:nvSpPr>
        <p:spPr>
          <a:xfrm>
            <a:off x="4251600" y="1367280"/>
            <a:ext cx="6346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2c2a29"/>
                </a:solidFill>
                <a:latin typeface="Arial"/>
                <a:ea typeface="DejaVu Sans"/>
              </a:rPr>
              <a:t>X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8" name="CustomShape 14"/>
          <p:cNvSpPr/>
          <p:nvPr/>
        </p:nvSpPr>
        <p:spPr>
          <a:xfrm>
            <a:off x="3744720" y="2648880"/>
            <a:ext cx="174960" cy="106956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9" name="CustomShape 15"/>
          <p:cNvSpPr/>
          <p:nvPr/>
        </p:nvSpPr>
        <p:spPr>
          <a:xfrm>
            <a:off x="5176080" y="2653560"/>
            <a:ext cx="174960" cy="106560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CustomShape 16"/>
          <p:cNvSpPr/>
          <p:nvPr/>
        </p:nvSpPr>
        <p:spPr>
          <a:xfrm>
            <a:off x="4912200" y="2652120"/>
            <a:ext cx="174960" cy="1065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17"/>
          <p:cNvSpPr/>
          <p:nvPr/>
        </p:nvSpPr>
        <p:spPr>
          <a:xfrm>
            <a:off x="4001760" y="2649960"/>
            <a:ext cx="171720" cy="106740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CustomShape 18"/>
          <p:cNvSpPr/>
          <p:nvPr/>
        </p:nvSpPr>
        <p:spPr>
          <a:xfrm>
            <a:off x="4251600" y="2919600"/>
            <a:ext cx="6346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2c2a29"/>
                </a:solidFill>
                <a:latin typeface="Arial"/>
                <a:ea typeface="DejaVu Sans"/>
              </a:rPr>
              <a:t>X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3" name="CustomShape 19"/>
          <p:cNvSpPr/>
          <p:nvPr/>
        </p:nvSpPr>
        <p:spPr>
          <a:xfrm>
            <a:off x="1119600" y="4237560"/>
            <a:ext cx="174960" cy="90756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20"/>
          <p:cNvSpPr/>
          <p:nvPr/>
        </p:nvSpPr>
        <p:spPr>
          <a:xfrm>
            <a:off x="2039040" y="4076640"/>
            <a:ext cx="174960" cy="106560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21"/>
          <p:cNvSpPr/>
          <p:nvPr/>
        </p:nvSpPr>
        <p:spPr>
          <a:xfrm>
            <a:off x="1369080" y="4076640"/>
            <a:ext cx="176400" cy="50508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6" name="CustomShape 22"/>
          <p:cNvSpPr/>
          <p:nvPr/>
        </p:nvSpPr>
        <p:spPr>
          <a:xfrm>
            <a:off x="2968560" y="4074840"/>
            <a:ext cx="174960" cy="33768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23"/>
          <p:cNvSpPr/>
          <p:nvPr/>
        </p:nvSpPr>
        <p:spPr>
          <a:xfrm>
            <a:off x="3886920" y="4833000"/>
            <a:ext cx="174960" cy="30888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CustomShape 24"/>
          <p:cNvSpPr/>
          <p:nvPr/>
        </p:nvSpPr>
        <p:spPr>
          <a:xfrm>
            <a:off x="4814280" y="4074840"/>
            <a:ext cx="174960" cy="106956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CustomShape 25"/>
          <p:cNvSpPr/>
          <p:nvPr/>
        </p:nvSpPr>
        <p:spPr>
          <a:xfrm>
            <a:off x="5731560" y="4075920"/>
            <a:ext cx="174960" cy="106560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0" name="CustomShape 26"/>
          <p:cNvSpPr/>
          <p:nvPr/>
        </p:nvSpPr>
        <p:spPr>
          <a:xfrm>
            <a:off x="6658560" y="4076640"/>
            <a:ext cx="174960" cy="40284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CustomShape 27"/>
          <p:cNvSpPr/>
          <p:nvPr/>
        </p:nvSpPr>
        <p:spPr>
          <a:xfrm>
            <a:off x="7575120" y="4072680"/>
            <a:ext cx="174960" cy="8280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28"/>
          <p:cNvSpPr/>
          <p:nvPr/>
        </p:nvSpPr>
        <p:spPr>
          <a:xfrm>
            <a:off x="129600" y="4372560"/>
            <a:ext cx="8971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2c2a29"/>
                </a:solidFill>
                <a:latin typeface="Arial"/>
                <a:ea typeface="DejaVu Sans"/>
              </a:rPr>
              <a:t>F2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3" name="CustomShape 29"/>
          <p:cNvSpPr/>
          <p:nvPr/>
        </p:nvSpPr>
        <p:spPr>
          <a:xfrm>
            <a:off x="1369440" y="4609080"/>
            <a:ext cx="174960" cy="53604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30"/>
          <p:cNvSpPr/>
          <p:nvPr/>
        </p:nvSpPr>
        <p:spPr>
          <a:xfrm>
            <a:off x="1119240" y="4076640"/>
            <a:ext cx="174960" cy="13356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CustomShape 31"/>
          <p:cNvSpPr/>
          <p:nvPr/>
        </p:nvSpPr>
        <p:spPr>
          <a:xfrm>
            <a:off x="2303640" y="4711320"/>
            <a:ext cx="174960" cy="43092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32"/>
          <p:cNvSpPr/>
          <p:nvPr/>
        </p:nvSpPr>
        <p:spPr>
          <a:xfrm>
            <a:off x="2039040" y="4245480"/>
            <a:ext cx="174960" cy="70992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33"/>
          <p:cNvSpPr/>
          <p:nvPr/>
        </p:nvSpPr>
        <p:spPr>
          <a:xfrm>
            <a:off x="2303640" y="4076640"/>
            <a:ext cx="174960" cy="60768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34"/>
          <p:cNvSpPr/>
          <p:nvPr/>
        </p:nvSpPr>
        <p:spPr>
          <a:xfrm>
            <a:off x="3218760" y="4074840"/>
            <a:ext cx="174960" cy="14724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35"/>
          <p:cNvSpPr/>
          <p:nvPr/>
        </p:nvSpPr>
        <p:spPr>
          <a:xfrm>
            <a:off x="3218760" y="4242240"/>
            <a:ext cx="174960" cy="90216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36"/>
          <p:cNvSpPr/>
          <p:nvPr/>
        </p:nvSpPr>
        <p:spPr>
          <a:xfrm>
            <a:off x="2968560" y="4437720"/>
            <a:ext cx="174960" cy="7092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37"/>
          <p:cNvSpPr/>
          <p:nvPr/>
        </p:nvSpPr>
        <p:spPr>
          <a:xfrm>
            <a:off x="4151160" y="4635360"/>
            <a:ext cx="174960" cy="50652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38"/>
          <p:cNvSpPr/>
          <p:nvPr/>
        </p:nvSpPr>
        <p:spPr>
          <a:xfrm>
            <a:off x="3886920" y="4075920"/>
            <a:ext cx="174960" cy="73188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39"/>
          <p:cNvSpPr/>
          <p:nvPr/>
        </p:nvSpPr>
        <p:spPr>
          <a:xfrm>
            <a:off x="4151160" y="4075920"/>
            <a:ext cx="174960" cy="53676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40"/>
          <p:cNvSpPr/>
          <p:nvPr/>
        </p:nvSpPr>
        <p:spPr>
          <a:xfrm>
            <a:off x="5066640" y="4074840"/>
            <a:ext cx="174960" cy="106956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41"/>
          <p:cNvSpPr/>
          <p:nvPr/>
        </p:nvSpPr>
        <p:spPr>
          <a:xfrm>
            <a:off x="5066640" y="4190040"/>
            <a:ext cx="174960" cy="79920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42"/>
          <p:cNvSpPr/>
          <p:nvPr/>
        </p:nvSpPr>
        <p:spPr>
          <a:xfrm>
            <a:off x="5731560" y="4075920"/>
            <a:ext cx="174960" cy="534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43"/>
          <p:cNvSpPr/>
          <p:nvPr/>
        </p:nvSpPr>
        <p:spPr>
          <a:xfrm>
            <a:off x="5993640" y="4075920"/>
            <a:ext cx="174960" cy="67032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44"/>
          <p:cNvSpPr/>
          <p:nvPr/>
        </p:nvSpPr>
        <p:spPr>
          <a:xfrm>
            <a:off x="5993640" y="4773240"/>
            <a:ext cx="174960" cy="36828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45"/>
          <p:cNvSpPr/>
          <p:nvPr/>
        </p:nvSpPr>
        <p:spPr>
          <a:xfrm>
            <a:off x="6910920" y="4076640"/>
            <a:ext cx="174960" cy="106956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46"/>
          <p:cNvSpPr/>
          <p:nvPr/>
        </p:nvSpPr>
        <p:spPr>
          <a:xfrm>
            <a:off x="6658560" y="4506480"/>
            <a:ext cx="174960" cy="63936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47"/>
          <p:cNvSpPr/>
          <p:nvPr/>
        </p:nvSpPr>
        <p:spPr>
          <a:xfrm>
            <a:off x="6910920" y="4164480"/>
            <a:ext cx="174960" cy="42192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CustomShape 48"/>
          <p:cNvSpPr/>
          <p:nvPr/>
        </p:nvSpPr>
        <p:spPr>
          <a:xfrm>
            <a:off x="7830000" y="4074840"/>
            <a:ext cx="174960" cy="106560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49"/>
          <p:cNvSpPr/>
          <p:nvPr/>
        </p:nvSpPr>
        <p:spPr>
          <a:xfrm>
            <a:off x="7830000" y="4074840"/>
            <a:ext cx="174960" cy="19728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50"/>
          <p:cNvSpPr/>
          <p:nvPr/>
        </p:nvSpPr>
        <p:spPr>
          <a:xfrm>
            <a:off x="7575120" y="4177440"/>
            <a:ext cx="174960" cy="96156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75" name="Group 51"/>
          <p:cNvGrpSpPr/>
          <p:nvPr/>
        </p:nvGrpSpPr>
        <p:grpSpPr>
          <a:xfrm>
            <a:off x="3211920" y="1345320"/>
            <a:ext cx="361080" cy="527760"/>
            <a:chOff x="3211920" y="1345320"/>
            <a:chExt cx="361080" cy="527760"/>
          </a:xfrm>
        </p:grpSpPr>
        <p:sp>
          <p:nvSpPr>
            <p:cNvPr id="376" name="CustomShape 52"/>
            <p:cNvSpPr/>
            <p:nvPr/>
          </p:nvSpPr>
          <p:spPr>
            <a:xfrm>
              <a:off x="3211920" y="1345320"/>
              <a:ext cx="361080" cy="361080"/>
            </a:xfrm>
            <a:prstGeom prst="ellipse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77" name="Line 53"/>
            <p:cNvSpPr/>
            <p:nvPr/>
          </p:nvSpPr>
          <p:spPr>
            <a:xfrm flipH="1">
              <a:off x="3391560" y="1707480"/>
              <a:ext cx="1440" cy="165600"/>
            </a:xfrm>
            <a:prstGeom prst="line">
              <a:avLst/>
            </a:prstGeom>
            <a:ln w="19080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78" name="Line 54"/>
            <p:cNvSpPr/>
            <p:nvPr/>
          </p:nvSpPr>
          <p:spPr>
            <a:xfrm flipH="1" flipV="1">
              <a:off x="3319920" y="1789920"/>
              <a:ext cx="150120" cy="2160"/>
            </a:xfrm>
            <a:prstGeom prst="line">
              <a:avLst/>
            </a:prstGeom>
            <a:ln w="19080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79" name="Group 55"/>
          <p:cNvGrpSpPr/>
          <p:nvPr/>
        </p:nvGrpSpPr>
        <p:grpSpPr>
          <a:xfrm>
            <a:off x="5532840" y="954360"/>
            <a:ext cx="459720" cy="768600"/>
            <a:chOff x="5532840" y="954360"/>
            <a:chExt cx="459720" cy="768600"/>
          </a:xfrm>
        </p:grpSpPr>
        <p:sp>
          <p:nvSpPr>
            <p:cNvPr id="380" name="CustomShape 56"/>
            <p:cNvSpPr/>
            <p:nvPr/>
          </p:nvSpPr>
          <p:spPr>
            <a:xfrm>
              <a:off x="5532840" y="1361880"/>
              <a:ext cx="361080" cy="361080"/>
            </a:xfrm>
            <a:prstGeom prst="ellipse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81" name="CustomShape 57"/>
            <p:cNvSpPr/>
            <p:nvPr/>
          </p:nvSpPr>
          <p:spPr>
            <a:xfrm flipV="1">
              <a:off x="5842080" y="801720"/>
              <a:ext cx="150480" cy="152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timing>
    <p:tnLst>
      <p:par>
        <p:cTn id="21" dur="indefinite" restart="never" nodeType="tmRoot">
          <p:childTnLst>
            <p:seq>
              <p:cTn id="22" dur="indefinite" nodeType="mainSeq">
                <p:childTnLst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7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52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4090320" y="2124360"/>
            <a:ext cx="909000" cy="52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stealth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2"/>
          <p:cNvSpPr/>
          <p:nvPr/>
        </p:nvSpPr>
        <p:spPr>
          <a:xfrm>
            <a:off x="3832920" y="2124720"/>
            <a:ext cx="360" cy="52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stealth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CustomShape 3"/>
          <p:cNvSpPr/>
          <p:nvPr/>
        </p:nvSpPr>
        <p:spPr>
          <a:xfrm flipH="1">
            <a:off x="5263200" y="2126880"/>
            <a:ext cx="5760" cy="52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stealth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CustomShape 4"/>
          <p:cNvSpPr/>
          <p:nvPr/>
        </p:nvSpPr>
        <p:spPr>
          <a:xfrm flipH="1">
            <a:off x="4086360" y="2129400"/>
            <a:ext cx="914760" cy="519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stealth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5"/>
          <p:cNvSpPr/>
          <p:nvPr/>
        </p:nvSpPr>
        <p:spPr>
          <a:xfrm>
            <a:off x="3744720" y="1057680"/>
            <a:ext cx="174960" cy="1065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6"/>
          <p:cNvSpPr/>
          <p:nvPr/>
        </p:nvSpPr>
        <p:spPr>
          <a:xfrm>
            <a:off x="4002120" y="1057680"/>
            <a:ext cx="174960" cy="1065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ustomShape 7"/>
          <p:cNvSpPr/>
          <p:nvPr/>
        </p:nvSpPr>
        <p:spPr>
          <a:xfrm>
            <a:off x="4915800" y="1062720"/>
            <a:ext cx="174960" cy="106560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8"/>
          <p:cNvSpPr/>
          <p:nvPr/>
        </p:nvSpPr>
        <p:spPr>
          <a:xfrm>
            <a:off x="5182560" y="1064520"/>
            <a:ext cx="174960" cy="106128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0" name="CustomShape 9"/>
          <p:cNvSpPr/>
          <p:nvPr/>
        </p:nvSpPr>
        <p:spPr>
          <a:xfrm>
            <a:off x="3423600" y="117000"/>
            <a:ext cx="10782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2c2a29"/>
                </a:solidFill>
                <a:latin typeface="Arial"/>
                <a:ea typeface="DejaVu Sans"/>
              </a:rPr>
              <a:t>A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391" name="CustomShape 10"/>
          <p:cNvSpPr/>
          <p:nvPr/>
        </p:nvSpPr>
        <p:spPr>
          <a:xfrm>
            <a:off x="4635720" y="125640"/>
            <a:ext cx="10782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2c2a29"/>
                </a:solidFill>
                <a:latin typeface="Arial"/>
                <a:ea typeface="DejaVu Sans"/>
              </a:rPr>
              <a:t>B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392" name="CustomShape 11"/>
          <p:cNvSpPr/>
          <p:nvPr/>
        </p:nvSpPr>
        <p:spPr>
          <a:xfrm>
            <a:off x="457200" y="1182600"/>
            <a:ext cx="27122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2c2a29"/>
                </a:solidFill>
                <a:latin typeface="Arial"/>
                <a:ea typeface="DejaVu Sans"/>
              </a:rPr>
              <a:t>Inbred Founder Strains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93" name="CustomShape 12"/>
          <p:cNvSpPr/>
          <p:nvPr/>
        </p:nvSpPr>
        <p:spPr>
          <a:xfrm>
            <a:off x="738720" y="2774160"/>
            <a:ext cx="21722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2c2a29"/>
                </a:solidFill>
                <a:latin typeface="Arial"/>
                <a:ea typeface="DejaVu Sans"/>
              </a:rPr>
              <a:t>F1 Generation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94" name="CustomShape 13"/>
          <p:cNvSpPr/>
          <p:nvPr/>
        </p:nvSpPr>
        <p:spPr>
          <a:xfrm>
            <a:off x="4251600" y="1367280"/>
            <a:ext cx="6346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2c2a29"/>
                </a:solidFill>
                <a:latin typeface="Arial"/>
                <a:ea typeface="DejaVu Sans"/>
              </a:rPr>
              <a:t>X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95" name="CustomShape 14"/>
          <p:cNvSpPr/>
          <p:nvPr/>
        </p:nvSpPr>
        <p:spPr>
          <a:xfrm>
            <a:off x="3744720" y="2648880"/>
            <a:ext cx="174960" cy="106956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CustomShape 15"/>
          <p:cNvSpPr/>
          <p:nvPr/>
        </p:nvSpPr>
        <p:spPr>
          <a:xfrm>
            <a:off x="5176080" y="2653560"/>
            <a:ext cx="174960" cy="106560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CustomShape 16"/>
          <p:cNvSpPr/>
          <p:nvPr/>
        </p:nvSpPr>
        <p:spPr>
          <a:xfrm>
            <a:off x="4912200" y="2652120"/>
            <a:ext cx="174960" cy="1065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CustomShape 17"/>
          <p:cNvSpPr/>
          <p:nvPr/>
        </p:nvSpPr>
        <p:spPr>
          <a:xfrm>
            <a:off x="4001760" y="2649960"/>
            <a:ext cx="171720" cy="106740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9" name="CustomShape 18"/>
          <p:cNvSpPr/>
          <p:nvPr/>
        </p:nvSpPr>
        <p:spPr>
          <a:xfrm>
            <a:off x="4251600" y="2919600"/>
            <a:ext cx="6346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2c2a29"/>
                </a:solidFill>
                <a:latin typeface="Arial"/>
                <a:ea typeface="DejaVu Sans"/>
              </a:rPr>
              <a:t>X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00" name="CustomShape 19"/>
          <p:cNvSpPr/>
          <p:nvPr/>
        </p:nvSpPr>
        <p:spPr>
          <a:xfrm>
            <a:off x="1119600" y="4185720"/>
            <a:ext cx="174960" cy="90756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20"/>
          <p:cNvSpPr/>
          <p:nvPr/>
        </p:nvSpPr>
        <p:spPr>
          <a:xfrm>
            <a:off x="2039040" y="4024800"/>
            <a:ext cx="174960" cy="106560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21"/>
          <p:cNvSpPr/>
          <p:nvPr/>
        </p:nvSpPr>
        <p:spPr>
          <a:xfrm>
            <a:off x="1369080" y="4024800"/>
            <a:ext cx="176400" cy="50508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22"/>
          <p:cNvSpPr/>
          <p:nvPr/>
        </p:nvSpPr>
        <p:spPr>
          <a:xfrm>
            <a:off x="2968560" y="4023360"/>
            <a:ext cx="174960" cy="33768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CustomShape 23"/>
          <p:cNvSpPr/>
          <p:nvPr/>
        </p:nvSpPr>
        <p:spPr>
          <a:xfrm>
            <a:off x="3886920" y="4781160"/>
            <a:ext cx="174960" cy="30888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5" name="CustomShape 24"/>
          <p:cNvSpPr/>
          <p:nvPr/>
        </p:nvSpPr>
        <p:spPr>
          <a:xfrm>
            <a:off x="4814280" y="4023360"/>
            <a:ext cx="174960" cy="106956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25"/>
          <p:cNvSpPr/>
          <p:nvPr/>
        </p:nvSpPr>
        <p:spPr>
          <a:xfrm>
            <a:off x="5731560" y="4024080"/>
            <a:ext cx="174960" cy="106560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7" name="CustomShape 26"/>
          <p:cNvSpPr/>
          <p:nvPr/>
        </p:nvSpPr>
        <p:spPr>
          <a:xfrm>
            <a:off x="6658560" y="4024800"/>
            <a:ext cx="174960" cy="40284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CustomShape 27"/>
          <p:cNvSpPr/>
          <p:nvPr/>
        </p:nvSpPr>
        <p:spPr>
          <a:xfrm>
            <a:off x="7575120" y="4020840"/>
            <a:ext cx="174960" cy="8280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28"/>
          <p:cNvSpPr/>
          <p:nvPr/>
        </p:nvSpPr>
        <p:spPr>
          <a:xfrm>
            <a:off x="129600" y="4320720"/>
            <a:ext cx="8971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2c2a29"/>
                </a:solidFill>
                <a:latin typeface="Arial"/>
                <a:ea typeface="DejaVu Sans"/>
              </a:rPr>
              <a:t>F2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10" name="CustomShape 29"/>
          <p:cNvSpPr/>
          <p:nvPr/>
        </p:nvSpPr>
        <p:spPr>
          <a:xfrm>
            <a:off x="1369440" y="4557240"/>
            <a:ext cx="174960" cy="53604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CustomShape 30"/>
          <p:cNvSpPr/>
          <p:nvPr/>
        </p:nvSpPr>
        <p:spPr>
          <a:xfrm>
            <a:off x="1119240" y="4024800"/>
            <a:ext cx="174960" cy="13356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31"/>
          <p:cNvSpPr/>
          <p:nvPr/>
        </p:nvSpPr>
        <p:spPr>
          <a:xfrm>
            <a:off x="2303640" y="4659840"/>
            <a:ext cx="174960" cy="43092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32"/>
          <p:cNvSpPr/>
          <p:nvPr/>
        </p:nvSpPr>
        <p:spPr>
          <a:xfrm>
            <a:off x="2039040" y="4194000"/>
            <a:ext cx="174960" cy="70992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33"/>
          <p:cNvSpPr/>
          <p:nvPr/>
        </p:nvSpPr>
        <p:spPr>
          <a:xfrm>
            <a:off x="2303640" y="4024800"/>
            <a:ext cx="174960" cy="60768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34"/>
          <p:cNvSpPr/>
          <p:nvPr/>
        </p:nvSpPr>
        <p:spPr>
          <a:xfrm>
            <a:off x="3218760" y="4023360"/>
            <a:ext cx="174960" cy="14004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35"/>
          <p:cNvSpPr/>
          <p:nvPr/>
        </p:nvSpPr>
        <p:spPr>
          <a:xfrm>
            <a:off x="3218760" y="4190400"/>
            <a:ext cx="174960" cy="90216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CustomShape 36"/>
          <p:cNvSpPr/>
          <p:nvPr/>
        </p:nvSpPr>
        <p:spPr>
          <a:xfrm>
            <a:off x="2968560" y="4385880"/>
            <a:ext cx="174960" cy="7092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8" name="CustomShape 37"/>
          <p:cNvSpPr/>
          <p:nvPr/>
        </p:nvSpPr>
        <p:spPr>
          <a:xfrm>
            <a:off x="4151160" y="4583520"/>
            <a:ext cx="174960" cy="50652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9" name="CustomShape 38"/>
          <p:cNvSpPr/>
          <p:nvPr/>
        </p:nvSpPr>
        <p:spPr>
          <a:xfrm>
            <a:off x="3886920" y="4024080"/>
            <a:ext cx="174960" cy="73188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CustomShape 39"/>
          <p:cNvSpPr/>
          <p:nvPr/>
        </p:nvSpPr>
        <p:spPr>
          <a:xfrm>
            <a:off x="4151160" y="4024080"/>
            <a:ext cx="174960" cy="53676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1" name="CustomShape 40"/>
          <p:cNvSpPr/>
          <p:nvPr/>
        </p:nvSpPr>
        <p:spPr>
          <a:xfrm>
            <a:off x="5066640" y="4023360"/>
            <a:ext cx="174960" cy="106956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CustomShape 41"/>
          <p:cNvSpPr/>
          <p:nvPr/>
        </p:nvSpPr>
        <p:spPr>
          <a:xfrm>
            <a:off x="5066640" y="4138200"/>
            <a:ext cx="174960" cy="79920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CustomShape 42"/>
          <p:cNvSpPr/>
          <p:nvPr/>
        </p:nvSpPr>
        <p:spPr>
          <a:xfrm>
            <a:off x="5993640" y="4024080"/>
            <a:ext cx="174960" cy="67032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CustomShape 43"/>
          <p:cNvSpPr/>
          <p:nvPr/>
        </p:nvSpPr>
        <p:spPr>
          <a:xfrm>
            <a:off x="5993640" y="4721760"/>
            <a:ext cx="174960" cy="36828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44"/>
          <p:cNvSpPr/>
          <p:nvPr/>
        </p:nvSpPr>
        <p:spPr>
          <a:xfrm>
            <a:off x="6910920" y="4024800"/>
            <a:ext cx="174960" cy="106956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45"/>
          <p:cNvSpPr/>
          <p:nvPr/>
        </p:nvSpPr>
        <p:spPr>
          <a:xfrm>
            <a:off x="6658560" y="4455000"/>
            <a:ext cx="174960" cy="63936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CustomShape 46"/>
          <p:cNvSpPr/>
          <p:nvPr/>
        </p:nvSpPr>
        <p:spPr>
          <a:xfrm>
            <a:off x="6910920" y="4112640"/>
            <a:ext cx="174960" cy="42192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8" name="CustomShape 47"/>
          <p:cNvSpPr/>
          <p:nvPr/>
        </p:nvSpPr>
        <p:spPr>
          <a:xfrm>
            <a:off x="7830000" y="4023360"/>
            <a:ext cx="174960" cy="106560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CustomShape 48"/>
          <p:cNvSpPr/>
          <p:nvPr/>
        </p:nvSpPr>
        <p:spPr>
          <a:xfrm>
            <a:off x="7830000" y="4023360"/>
            <a:ext cx="174960" cy="19728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0" name="CustomShape 49"/>
          <p:cNvSpPr/>
          <p:nvPr/>
        </p:nvSpPr>
        <p:spPr>
          <a:xfrm>
            <a:off x="7575120" y="4125600"/>
            <a:ext cx="174960" cy="96156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CustomShape 50"/>
          <p:cNvSpPr/>
          <p:nvPr/>
        </p:nvSpPr>
        <p:spPr>
          <a:xfrm>
            <a:off x="153360" y="3968280"/>
            <a:ext cx="8355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SNP 1</a:t>
            </a:r>
            <a:endParaRPr b="0" lang="en-US" sz="1800" spc="-1" strike="noStrike">
              <a:latin typeface="Arial"/>
            </a:endParaRPr>
          </a:p>
        </p:txBody>
      </p:sp>
      <p:graphicFrame>
        <p:nvGraphicFramePr>
          <p:cNvPr id="432" name="Table 51"/>
          <p:cNvGraphicFramePr/>
          <p:nvPr/>
        </p:nvGraphicFramePr>
        <p:xfrm>
          <a:off x="181080" y="5150520"/>
          <a:ext cx="8057520" cy="369720"/>
        </p:xfrm>
        <a:graphic>
          <a:graphicData uri="http://schemas.openxmlformats.org/drawingml/2006/table">
            <a:tbl>
              <a:tblPr/>
              <a:tblGrid>
                <a:gridCol w="733320"/>
                <a:gridCol w="885600"/>
                <a:gridCol w="924840"/>
                <a:gridCol w="922680"/>
                <a:gridCol w="904680"/>
                <a:gridCol w="933120"/>
                <a:gridCol w="933120"/>
                <a:gridCol w="914400"/>
                <a:gridCol w="906120"/>
              </a:tblGrid>
              <a:tr h="3697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SNP 1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AA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ff"/>
                          </a:solidFill>
                          <a:latin typeface="Arial"/>
                        </a:rPr>
                        <a:t>BB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797371"/>
                          </a:solidFill>
                          <a:latin typeface="Arial"/>
                        </a:rPr>
                        <a:t>AB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797371"/>
                          </a:solidFill>
                          <a:latin typeface="Arial"/>
                        </a:rPr>
                        <a:t>AB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ff"/>
                          </a:solidFill>
                          <a:latin typeface="Arial"/>
                        </a:rPr>
                        <a:t>BB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AA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ff"/>
                          </a:solidFill>
                          <a:latin typeface="Arial"/>
                        </a:rPr>
                        <a:t>BB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AA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33" name="Table 52"/>
          <p:cNvGraphicFramePr/>
          <p:nvPr/>
        </p:nvGraphicFramePr>
        <p:xfrm>
          <a:off x="181080" y="5902200"/>
          <a:ext cx="8059320" cy="369720"/>
        </p:xfrm>
        <a:graphic>
          <a:graphicData uri="http://schemas.openxmlformats.org/drawingml/2006/table">
            <a:tbl>
              <a:tblPr/>
              <a:tblGrid>
                <a:gridCol w="733320"/>
                <a:gridCol w="887400"/>
                <a:gridCol w="924840"/>
                <a:gridCol w="922680"/>
                <a:gridCol w="904680"/>
                <a:gridCol w="933120"/>
                <a:gridCol w="933120"/>
                <a:gridCol w="914400"/>
                <a:gridCol w="906120"/>
              </a:tblGrid>
              <a:tr h="3697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SNP 3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ff"/>
                          </a:solidFill>
                          <a:latin typeface="Arial"/>
                        </a:rPr>
                        <a:t>BB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AA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797371"/>
                          </a:solidFill>
                          <a:latin typeface="Arial"/>
                        </a:rPr>
                        <a:t>AB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797371"/>
                          </a:solidFill>
                          <a:latin typeface="Arial"/>
                        </a:rPr>
                        <a:t>AB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ff"/>
                          </a:solidFill>
                          <a:latin typeface="Arial"/>
                        </a:rPr>
                        <a:t>BB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ff"/>
                          </a:solidFill>
                          <a:latin typeface="Arial"/>
                        </a:rPr>
                        <a:t>BB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AA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797371"/>
                          </a:solidFill>
                          <a:latin typeface="Arial"/>
                        </a:rPr>
                        <a:t>AB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34" name="Table 53"/>
          <p:cNvGraphicFramePr/>
          <p:nvPr/>
        </p:nvGraphicFramePr>
        <p:xfrm>
          <a:off x="181080" y="5530680"/>
          <a:ext cx="8057520" cy="369720"/>
        </p:xfrm>
        <a:graphic>
          <a:graphicData uri="http://schemas.openxmlformats.org/drawingml/2006/table">
            <a:tbl>
              <a:tblPr/>
              <a:tblGrid>
                <a:gridCol w="733320"/>
                <a:gridCol w="885600"/>
                <a:gridCol w="924840"/>
                <a:gridCol w="922680"/>
                <a:gridCol w="904680"/>
                <a:gridCol w="933120"/>
                <a:gridCol w="933120"/>
                <a:gridCol w="914400"/>
                <a:gridCol w="906120"/>
              </a:tblGrid>
              <a:tr h="3697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SNP 2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797371"/>
                          </a:solidFill>
                          <a:latin typeface="Arial"/>
                        </a:rPr>
                        <a:t>AB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797371"/>
                          </a:solidFill>
                          <a:latin typeface="Arial"/>
                        </a:rPr>
                        <a:t>AB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797371"/>
                          </a:solidFill>
                          <a:latin typeface="Arial"/>
                        </a:rPr>
                        <a:t>AB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797371"/>
                          </a:solidFill>
                          <a:latin typeface="Arial"/>
                        </a:rPr>
                        <a:t>AB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ff"/>
                          </a:solidFill>
                          <a:latin typeface="Arial"/>
                        </a:rPr>
                        <a:t>BB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AA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797371"/>
                          </a:solidFill>
                          <a:latin typeface="Arial"/>
                        </a:rPr>
                        <a:t>AB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797371"/>
                          </a:solidFill>
                          <a:latin typeface="Arial"/>
                        </a:rPr>
                        <a:t>AB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35" name="CustomShape 54"/>
          <p:cNvSpPr/>
          <p:nvPr/>
        </p:nvSpPr>
        <p:spPr>
          <a:xfrm>
            <a:off x="153360" y="4301640"/>
            <a:ext cx="8355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SNP 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6" name="CustomShape 55"/>
          <p:cNvSpPr/>
          <p:nvPr/>
        </p:nvSpPr>
        <p:spPr>
          <a:xfrm>
            <a:off x="5731560" y="4024080"/>
            <a:ext cx="174960" cy="534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" name="Line 56"/>
          <p:cNvSpPr/>
          <p:nvPr/>
        </p:nvSpPr>
        <p:spPr>
          <a:xfrm>
            <a:off x="995040" y="4486320"/>
            <a:ext cx="7243920" cy="36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8" name="CustomShape 57"/>
          <p:cNvSpPr/>
          <p:nvPr/>
        </p:nvSpPr>
        <p:spPr>
          <a:xfrm>
            <a:off x="143640" y="4692240"/>
            <a:ext cx="8355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SNP 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9" name="Line 58"/>
          <p:cNvSpPr/>
          <p:nvPr/>
        </p:nvSpPr>
        <p:spPr>
          <a:xfrm>
            <a:off x="985320" y="4876560"/>
            <a:ext cx="7244280" cy="36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Line 59"/>
          <p:cNvSpPr/>
          <p:nvPr/>
        </p:nvSpPr>
        <p:spPr>
          <a:xfrm>
            <a:off x="995040" y="4152960"/>
            <a:ext cx="7243920" cy="36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41" name="Group 60"/>
          <p:cNvGrpSpPr/>
          <p:nvPr/>
        </p:nvGrpSpPr>
        <p:grpSpPr>
          <a:xfrm>
            <a:off x="3211920" y="1345320"/>
            <a:ext cx="361080" cy="527760"/>
            <a:chOff x="3211920" y="1345320"/>
            <a:chExt cx="361080" cy="527760"/>
          </a:xfrm>
        </p:grpSpPr>
        <p:sp>
          <p:nvSpPr>
            <p:cNvPr id="442" name="CustomShape 61"/>
            <p:cNvSpPr/>
            <p:nvPr/>
          </p:nvSpPr>
          <p:spPr>
            <a:xfrm>
              <a:off x="3211920" y="1345320"/>
              <a:ext cx="361080" cy="361080"/>
            </a:xfrm>
            <a:prstGeom prst="ellipse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3" name="Line 62"/>
            <p:cNvSpPr/>
            <p:nvPr/>
          </p:nvSpPr>
          <p:spPr>
            <a:xfrm flipH="1">
              <a:off x="3391560" y="1707480"/>
              <a:ext cx="1440" cy="165600"/>
            </a:xfrm>
            <a:prstGeom prst="line">
              <a:avLst/>
            </a:prstGeom>
            <a:ln w="19080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4" name="Line 63"/>
            <p:cNvSpPr/>
            <p:nvPr/>
          </p:nvSpPr>
          <p:spPr>
            <a:xfrm flipH="1" flipV="1">
              <a:off x="3319920" y="1789920"/>
              <a:ext cx="150120" cy="2160"/>
            </a:xfrm>
            <a:prstGeom prst="line">
              <a:avLst/>
            </a:prstGeom>
            <a:ln w="19080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45" name="Group 64"/>
          <p:cNvGrpSpPr/>
          <p:nvPr/>
        </p:nvGrpSpPr>
        <p:grpSpPr>
          <a:xfrm>
            <a:off x="5532840" y="954360"/>
            <a:ext cx="459720" cy="768600"/>
            <a:chOff x="5532840" y="954360"/>
            <a:chExt cx="459720" cy="768600"/>
          </a:xfrm>
        </p:grpSpPr>
        <p:sp>
          <p:nvSpPr>
            <p:cNvPr id="446" name="CustomShape 65"/>
            <p:cNvSpPr/>
            <p:nvPr/>
          </p:nvSpPr>
          <p:spPr>
            <a:xfrm>
              <a:off x="5532840" y="1361880"/>
              <a:ext cx="361080" cy="361080"/>
            </a:xfrm>
            <a:prstGeom prst="ellipse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7" name="CustomShape 66"/>
            <p:cNvSpPr/>
            <p:nvPr/>
          </p:nvSpPr>
          <p:spPr>
            <a:xfrm flipV="1">
              <a:off x="5842080" y="801720"/>
              <a:ext cx="150480" cy="152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timing>
    <p:tnLst>
      <p:par>
        <p:cTn id="119" dur="indefinite" restart="never" nodeType="tmRoot">
          <p:childTnLst>
            <p:seq>
              <p:cTn id="120" dur="indefinite" nodeType="mainSeq">
                <p:childTnLst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nodeType="withEffect" fill="hold" presetClass="emph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indefinite"/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set>
                                    <p:animEffect filter="dissolve" transition="in">
                                      <p:cBhvr additive="repl">
                                        <p:cTn id="141" dur="indefinite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nodeType="withEffect" fill="hold" presetClass="emph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indefinite"/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set>
                                    <p:animEffect filter="dissolve" transition="in">
                                      <p:cBhvr additive="repl">
                                        <p:cTn id="152" dur="indefinite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CustomShape 1"/>
          <p:cNvSpPr/>
          <p:nvPr/>
        </p:nvSpPr>
        <p:spPr>
          <a:xfrm>
            <a:off x="310680" y="567720"/>
            <a:ext cx="8514720" cy="57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85ca"/>
                </a:solidFill>
                <a:latin typeface="Arial"/>
                <a:ea typeface="DejaVu Sans"/>
              </a:rPr>
              <a:t>Haplotype Reconstruction is performed using a Hidden Markov Model (HMM)</a:t>
            </a:r>
            <a:endParaRPr b="0" lang="en-US" sz="3200" spc="-1" strike="noStrike">
              <a:latin typeface="Arial"/>
            </a:endParaRPr>
          </a:p>
        </p:txBody>
      </p:sp>
      <p:graphicFrame>
        <p:nvGraphicFramePr>
          <p:cNvPr id="449" name="Table 2"/>
          <p:cNvGraphicFramePr/>
          <p:nvPr/>
        </p:nvGraphicFramePr>
        <p:xfrm>
          <a:off x="1387800" y="1966320"/>
          <a:ext cx="7338600" cy="2519280"/>
        </p:xfrm>
        <a:graphic>
          <a:graphicData uri="http://schemas.openxmlformats.org/drawingml/2006/table">
            <a:tbl>
              <a:tblPr/>
              <a:tblGrid>
                <a:gridCol w="564480"/>
                <a:gridCol w="564480"/>
                <a:gridCol w="564480"/>
                <a:gridCol w="564480"/>
                <a:gridCol w="564480"/>
                <a:gridCol w="564480"/>
                <a:gridCol w="564480"/>
                <a:gridCol w="564480"/>
                <a:gridCol w="564480"/>
                <a:gridCol w="564480"/>
                <a:gridCol w="564480"/>
                <a:gridCol w="564480"/>
                <a:gridCol w="565200"/>
              </a:tblGrid>
              <a:tr h="760320">
                <a:tc>
                  <a:txBody>
                    <a:bodyPr lIns="9000" rIns="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SNP1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9000" rIns="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SNP2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9000" rIns="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SNP3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9000" rIns="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SNP4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9000" rIns="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SNP5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9000" rIns="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SNP6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9000" rIns="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SNP7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9000" rIns="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SNP8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9000" rIns="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SNP9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9000" rIns="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SNP10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9000" rIns="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SNP11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9000" rIns="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SNP12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9000" rIns="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SNP13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</a:tr>
              <a:tr h="439560">
                <a:tc>
                  <a:txBody>
                    <a:bodyPr lIns="9000" rIns="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70c0"/>
                          </a:solidFill>
                          <a:latin typeface="Arial"/>
                        </a:rPr>
                        <a:t>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9000" rIns="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70c0"/>
                          </a:solidFill>
                          <a:latin typeface="Arial"/>
                        </a:rPr>
                        <a:t>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9000" rIns="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70c0"/>
                          </a:solidFill>
                          <a:latin typeface="Arial"/>
                        </a:rPr>
                        <a:t>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9000" rIns="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70c0"/>
                          </a:solidFill>
                          <a:latin typeface="Arial"/>
                        </a:rPr>
                        <a:t>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9000" rIns="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70c0"/>
                          </a:solidFill>
                          <a:latin typeface="Arial"/>
                        </a:rPr>
                        <a:t>C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9000" rIns="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70c0"/>
                          </a:solidFill>
                          <a:latin typeface="Arial"/>
                        </a:rPr>
                        <a:t>C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9000" rIns="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70c0"/>
                          </a:solidFill>
                          <a:latin typeface="Arial"/>
                        </a:rPr>
                        <a:t>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9000" rIns="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70c0"/>
                          </a:solidFill>
                          <a:latin typeface="Arial"/>
                        </a:rPr>
                        <a:t>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9000" rIns="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70c0"/>
                          </a:solidFill>
                          <a:latin typeface="Arial"/>
                        </a:rPr>
                        <a:t>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9000" rIns="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70c0"/>
                          </a:solidFill>
                          <a:latin typeface="Arial"/>
                        </a:rPr>
                        <a:t>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9000" rIns="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70c0"/>
                          </a:solidFill>
                          <a:latin typeface="Arial"/>
                        </a:rPr>
                        <a:t>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9000" rIns="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70c0"/>
                          </a:solidFill>
                          <a:latin typeface="Arial"/>
                        </a:rPr>
                        <a:t>C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9000" rIns="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70c0"/>
                          </a:solidFill>
                          <a:latin typeface="Arial"/>
                        </a:rPr>
                        <a:t>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</a:tr>
              <a:tr h="439560">
                <a:tc>
                  <a:txBody>
                    <a:bodyPr lIns="9000" rIns="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cc3300"/>
                          </a:solidFill>
                          <a:latin typeface="Arial"/>
                        </a:rPr>
                        <a:t>C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9000" rIns="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cc3300"/>
                          </a:solidFill>
                          <a:latin typeface="Arial"/>
                        </a:rPr>
                        <a:t>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9000" rIns="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cc3300"/>
                          </a:solidFill>
                          <a:latin typeface="Arial"/>
                        </a:rPr>
                        <a:t>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9000" rIns="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cc3300"/>
                          </a:solidFill>
                          <a:latin typeface="Arial"/>
                        </a:rPr>
                        <a:t>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9000" rIns="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cc3300"/>
                          </a:solidFill>
                          <a:latin typeface="Arial"/>
                        </a:rPr>
                        <a:t>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9000" rIns="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cc3300"/>
                          </a:solidFill>
                          <a:latin typeface="Arial"/>
                        </a:rPr>
                        <a:t>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9000" rIns="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cc3300"/>
                          </a:solidFill>
                          <a:latin typeface="Arial"/>
                        </a:rPr>
                        <a:t>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9000" rIns="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cc3300"/>
                          </a:solidFill>
                          <a:latin typeface="Arial"/>
                        </a:rPr>
                        <a:t>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9000" rIns="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cc3300"/>
                          </a:solidFill>
                          <a:latin typeface="Arial"/>
                        </a:rPr>
                        <a:t>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9000" rIns="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cc3300"/>
                          </a:solidFill>
                          <a:latin typeface="Arial"/>
                        </a:rPr>
                        <a:t>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9000" rIns="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cc3300"/>
                          </a:solidFill>
                          <a:latin typeface="Arial"/>
                        </a:rPr>
                        <a:t>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9000" rIns="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cc3300"/>
                          </a:solidFill>
                          <a:latin typeface="Arial"/>
                        </a:rPr>
                        <a:t>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9000" rIns="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cc3300"/>
                          </a:solidFill>
                          <a:latin typeface="Arial"/>
                        </a:rPr>
                        <a:t>C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</a:tr>
              <a:tr h="439560">
                <a:tc>
                  <a:txBody>
                    <a:bodyPr lIns="9000" rIns="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70c0"/>
                          </a:solidFill>
                          <a:latin typeface="Arial"/>
                        </a:rPr>
                        <a:t>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9000" rIns="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70c0"/>
                          </a:solidFill>
                          <a:latin typeface="Arial"/>
                        </a:rPr>
                        <a:t>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9000" rIns="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70c0"/>
                          </a:solidFill>
                          <a:latin typeface="Arial"/>
                        </a:rPr>
                        <a:t>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9000" rIns="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70c0"/>
                          </a:solidFill>
                          <a:latin typeface="Arial"/>
                        </a:rPr>
                        <a:t>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9000" rIns="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cc3300"/>
                          </a:solidFill>
                          <a:latin typeface="Arial"/>
                        </a:rPr>
                        <a:t>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9000" rIns="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cc3300"/>
                          </a:solidFill>
                          <a:latin typeface="Arial"/>
                        </a:rPr>
                        <a:t>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9000" rIns="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cc3300"/>
                          </a:solidFill>
                          <a:latin typeface="Arial"/>
                        </a:rPr>
                        <a:t>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9000" rIns="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cc3300"/>
                          </a:solidFill>
                          <a:latin typeface="Arial"/>
                        </a:rPr>
                        <a:t>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9000" rIns="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cc3300"/>
                          </a:solidFill>
                          <a:latin typeface="Arial"/>
                        </a:rPr>
                        <a:t>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9000" rIns="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cc3300"/>
                          </a:solidFill>
                          <a:latin typeface="Arial"/>
                        </a:rPr>
                        <a:t>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9000" rIns="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70c0"/>
                          </a:solidFill>
                          <a:latin typeface="Arial"/>
                        </a:rPr>
                        <a:t>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9000" rIns="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70c0"/>
                          </a:solidFill>
                          <a:latin typeface="Arial"/>
                        </a:rPr>
                        <a:t>C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9000" rIns="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70c0"/>
                          </a:solidFill>
                          <a:latin typeface="Arial"/>
                        </a:rPr>
                        <a:t>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</a:tr>
              <a:tr h="440640">
                <a:tc>
                  <a:txBody>
                    <a:bodyPr lIns="9000" rIns="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70c0"/>
                          </a:solidFill>
                          <a:latin typeface="Arial"/>
                        </a:rPr>
                        <a:t>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9000" rIns="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70c0"/>
                          </a:solidFill>
                          <a:latin typeface="Arial"/>
                        </a:rPr>
                        <a:t>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9000" rIns="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cc3300"/>
                          </a:solidFill>
                          <a:latin typeface="Arial"/>
                        </a:rPr>
                        <a:t>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9000" rIns="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cc3300"/>
                          </a:solidFill>
                          <a:latin typeface="Arial"/>
                        </a:rPr>
                        <a:t>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9000" rIns="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cc3300"/>
                          </a:solidFill>
                          <a:latin typeface="Arial"/>
                        </a:rPr>
                        <a:t>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9000" rIns="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cc3300"/>
                          </a:solidFill>
                          <a:latin typeface="Arial"/>
                        </a:rPr>
                        <a:t>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9000" rIns="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70c0"/>
                          </a:solidFill>
                          <a:latin typeface="Arial"/>
                        </a:rPr>
                        <a:t>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9000" rIns="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70c0"/>
                          </a:solidFill>
                          <a:latin typeface="Arial"/>
                        </a:rPr>
                        <a:t>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9000" rIns="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70c0"/>
                          </a:solidFill>
                          <a:latin typeface="Arial"/>
                        </a:rPr>
                        <a:t>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9000" rIns="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70c0"/>
                          </a:solidFill>
                          <a:latin typeface="Arial"/>
                        </a:rPr>
                        <a:t>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9000" rIns="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70c0"/>
                          </a:solidFill>
                          <a:latin typeface="Arial"/>
                        </a:rPr>
                        <a:t>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9000" rIns="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70c0"/>
                          </a:solidFill>
                          <a:latin typeface="Arial"/>
                        </a:rPr>
                        <a:t>C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9000" rIns="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70c0"/>
                          </a:solidFill>
                          <a:latin typeface="Arial"/>
                        </a:rPr>
                        <a:t>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50" name="CustomShape 3"/>
          <p:cNvSpPr/>
          <p:nvPr/>
        </p:nvSpPr>
        <p:spPr>
          <a:xfrm>
            <a:off x="88200" y="2759400"/>
            <a:ext cx="12902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70c0"/>
                </a:solidFill>
                <a:latin typeface="Arial"/>
                <a:ea typeface="DejaVu Sans"/>
              </a:rPr>
              <a:t>C57BL/6J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1" name="CustomShape 4"/>
          <p:cNvSpPr/>
          <p:nvPr/>
        </p:nvSpPr>
        <p:spPr>
          <a:xfrm>
            <a:off x="96120" y="3200400"/>
            <a:ext cx="12902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cc3300"/>
                </a:solidFill>
                <a:latin typeface="Arial"/>
                <a:ea typeface="DejaVu Sans"/>
              </a:rPr>
              <a:t>DBA/2J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2" name="CustomShape 5"/>
          <p:cNvSpPr/>
          <p:nvPr/>
        </p:nvSpPr>
        <p:spPr>
          <a:xfrm>
            <a:off x="80280" y="3641400"/>
            <a:ext cx="12902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BxD F2 #1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3" name="CustomShape 6"/>
          <p:cNvSpPr/>
          <p:nvPr/>
        </p:nvSpPr>
        <p:spPr>
          <a:xfrm>
            <a:off x="96120" y="4098600"/>
            <a:ext cx="12902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BxD F2 #2</a:t>
            </a:r>
            <a:endParaRPr b="0" lang="en-US" sz="1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54" name="CustomShape 7"/>
          <p:cNvSpPr/>
          <p:nvPr/>
        </p:nvSpPr>
        <p:spPr>
          <a:xfrm>
            <a:off x="1307520" y="1499760"/>
            <a:ext cx="43783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Markers along chromosome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5" name="CustomShape 8"/>
          <p:cNvSpPr/>
          <p:nvPr/>
        </p:nvSpPr>
        <p:spPr>
          <a:xfrm>
            <a:off x="4299120" y="1580040"/>
            <a:ext cx="4354200" cy="25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 w="28440">
            <a:solidFill>
              <a:schemeClr val="tx1">
                <a:lumMod val="50000"/>
                <a:lumOff val="50000"/>
              </a:schemeClr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timing>
    <p:tnLst>
      <p:par>
        <p:cTn id="153" dur="indefinite" restart="never" nodeType="tmRoot">
          <p:childTnLst>
            <p:seq>
              <p:cTn id="1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CustomShape 1"/>
          <p:cNvSpPr/>
          <p:nvPr/>
        </p:nvSpPr>
        <p:spPr>
          <a:xfrm>
            <a:off x="1152000" y="685800"/>
            <a:ext cx="4570920" cy="457092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7" name="CustomShape 2"/>
          <p:cNvSpPr/>
          <p:nvPr/>
        </p:nvSpPr>
        <p:spPr>
          <a:xfrm rot="16200000">
            <a:off x="-1460520" y="2678760"/>
            <a:ext cx="454248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2c2a29"/>
                </a:solidFill>
                <a:latin typeface="Arial"/>
                <a:ea typeface="DejaVu Sans"/>
              </a:rPr>
              <a:t>Cholesterol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58" name="CustomShape 3"/>
          <p:cNvSpPr/>
          <p:nvPr/>
        </p:nvSpPr>
        <p:spPr>
          <a:xfrm>
            <a:off x="1166400" y="5284440"/>
            <a:ext cx="454248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2c2a29"/>
                </a:solidFill>
                <a:latin typeface="Arial"/>
                <a:ea typeface="DejaVu Sans"/>
              </a:rPr>
              <a:t>Mouse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59" name="CustomShape 4"/>
          <p:cNvSpPr/>
          <p:nvPr/>
        </p:nvSpPr>
        <p:spPr>
          <a:xfrm>
            <a:off x="2218680" y="95400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0" name="CustomShape 5"/>
          <p:cNvSpPr/>
          <p:nvPr/>
        </p:nvSpPr>
        <p:spPr>
          <a:xfrm>
            <a:off x="1734840" y="173988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1" name="CustomShape 6"/>
          <p:cNvSpPr/>
          <p:nvPr/>
        </p:nvSpPr>
        <p:spPr>
          <a:xfrm>
            <a:off x="1698840" y="448308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2" name="CustomShape 7"/>
          <p:cNvSpPr/>
          <p:nvPr/>
        </p:nvSpPr>
        <p:spPr>
          <a:xfrm>
            <a:off x="2048400" y="319212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3" name="CustomShape 8"/>
          <p:cNvSpPr/>
          <p:nvPr/>
        </p:nvSpPr>
        <p:spPr>
          <a:xfrm>
            <a:off x="2003760" y="428580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CustomShape 9"/>
          <p:cNvSpPr/>
          <p:nvPr/>
        </p:nvSpPr>
        <p:spPr>
          <a:xfrm>
            <a:off x="1851120" y="234936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CustomShape 10"/>
          <p:cNvSpPr/>
          <p:nvPr/>
        </p:nvSpPr>
        <p:spPr>
          <a:xfrm>
            <a:off x="1653840" y="314712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CustomShape 11"/>
          <p:cNvSpPr/>
          <p:nvPr/>
        </p:nvSpPr>
        <p:spPr>
          <a:xfrm>
            <a:off x="2129040" y="394488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CustomShape 12"/>
          <p:cNvSpPr/>
          <p:nvPr/>
        </p:nvSpPr>
        <p:spPr>
          <a:xfrm>
            <a:off x="1465560" y="476064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CustomShape 13"/>
          <p:cNvSpPr/>
          <p:nvPr/>
        </p:nvSpPr>
        <p:spPr>
          <a:xfrm>
            <a:off x="3061440" y="301284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CustomShape 14"/>
          <p:cNvSpPr/>
          <p:nvPr/>
        </p:nvSpPr>
        <p:spPr>
          <a:xfrm>
            <a:off x="3285720" y="402588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0" name="CustomShape 15"/>
          <p:cNvSpPr/>
          <p:nvPr/>
        </p:nvSpPr>
        <p:spPr>
          <a:xfrm>
            <a:off x="2586240" y="442008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1" name="CustomShape 16"/>
          <p:cNvSpPr/>
          <p:nvPr/>
        </p:nvSpPr>
        <p:spPr>
          <a:xfrm>
            <a:off x="4594320" y="204444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2" name="CustomShape 17"/>
          <p:cNvSpPr/>
          <p:nvPr/>
        </p:nvSpPr>
        <p:spPr>
          <a:xfrm>
            <a:off x="2855160" y="391824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3" name="CustomShape 18"/>
          <p:cNvSpPr/>
          <p:nvPr/>
        </p:nvSpPr>
        <p:spPr>
          <a:xfrm>
            <a:off x="5015880" y="273024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4" name="CustomShape 19"/>
          <p:cNvSpPr/>
          <p:nvPr/>
        </p:nvSpPr>
        <p:spPr>
          <a:xfrm>
            <a:off x="4061520" y="165024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5" name="CustomShape 20"/>
          <p:cNvSpPr/>
          <p:nvPr/>
        </p:nvSpPr>
        <p:spPr>
          <a:xfrm>
            <a:off x="5248800" y="244800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CustomShape 21"/>
          <p:cNvSpPr/>
          <p:nvPr/>
        </p:nvSpPr>
        <p:spPr>
          <a:xfrm>
            <a:off x="4791600" y="463536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7" name="CustomShape 22"/>
          <p:cNvSpPr/>
          <p:nvPr/>
        </p:nvSpPr>
        <p:spPr>
          <a:xfrm>
            <a:off x="5051520" y="475200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8" name="CustomShape 23"/>
          <p:cNvSpPr/>
          <p:nvPr/>
        </p:nvSpPr>
        <p:spPr>
          <a:xfrm>
            <a:off x="1905120" y="148032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9" name="CustomShape 24"/>
          <p:cNvSpPr/>
          <p:nvPr/>
        </p:nvSpPr>
        <p:spPr>
          <a:xfrm>
            <a:off x="3043440" y="118404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0" name="CustomShape 25"/>
          <p:cNvSpPr/>
          <p:nvPr/>
        </p:nvSpPr>
        <p:spPr>
          <a:xfrm>
            <a:off x="2657880" y="333756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1" name="CustomShape 26"/>
          <p:cNvSpPr/>
          <p:nvPr/>
        </p:nvSpPr>
        <p:spPr>
          <a:xfrm>
            <a:off x="2568240" y="225972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2" name="CustomShape 27"/>
          <p:cNvSpPr/>
          <p:nvPr/>
        </p:nvSpPr>
        <p:spPr>
          <a:xfrm>
            <a:off x="1931760" y="348984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3" name="CustomShape 28"/>
          <p:cNvSpPr/>
          <p:nvPr/>
        </p:nvSpPr>
        <p:spPr>
          <a:xfrm>
            <a:off x="3366360" y="209844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4" name="CustomShape 29"/>
          <p:cNvSpPr/>
          <p:nvPr/>
        </p:nvSpPr>
        <p:spPr>
          <a:xfrm>
            <a:off x="4683960" y="156024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5" name="CustomShape 30"/>
          <p:cNvSpPr/>
          <p:nvPr/>
        </p:nvSpPr>
        <p:spPr>
          <a:xfrm>
            <a:off x="3491640" y="259128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6" name="CustomShape 31"/>
          <p:cNvSpPr/>
          <p:nvPr/>
        </p:nvSpPr>
        <p:spPr>
          <a:xfrm>
            <a:off x="3635280" y="364032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7" name="CustomShape 32"/>
          <p:cNvSpPr/>
          <p:nvPr/>
        </p:nvSpPr>
        <p:spPr>
          <a:xfrm>
            <a:off x="3393000" y="338328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8" name="CustomShape 33"/>
          <p:cNvSpPr/>
          <p:nvPr/>
        </p:nvSpPr>
        <p:spPr>
          <a:xfrm>
            <a:off x="4061520" y="270792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9" name="CustomShape 34"/>
          <p:cNvSpPr/>
          <p:nvPr/>
        </p:nvSpPr>
        <p:spPr>
          <a:xfrm>
            <a:off x="4746960" y="257328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0" name="CustomShape 35"/>
          <p:cNvSpPr/>
          <p:nvPr/>
        </p:nvSpPr>
        <p:spPr>
          <a:xfrm>
            <a:off x="4107240" y="342900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1" name="CustomShape 36"/>
          <p:cNvSpPr/>
          <p:nvPr/>
        </p:nvSpPr>
        <p:spPr>
          <a:xfrm>
            <a:off x="4603320" y="316944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2" name="CustomShape 37"/>
          <p:cNvSpPr/>
          <p:nvPr/>
        </p:nvSpPr>
        <p:spPr>
          <a:xfrm>
            <a:off x="4657320" y="351468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3" name="CustomShape 38"/>
          <p:cNvSpPr/>
          <p:nvPr/>
        </p:nvSpPr>
        <p:spPr>
          <a:xfrm>
            <a:off x="4513680" y="422280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4" name="CustomShape 39"/>
          <p:cNvSpPr/>
          <p:nvPr/>
        </p:nvSpPr>
        <p:spPr>
          <a:xfrm>
            <a:off x="4782600" y="389124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5" name="CustomShape 40"/>
          <p:cNvSpPr/>
          <p:nvPr/>
        </p:nvSpPr>
        <p:spPr>
          <a:xfrm>
            <a:off x="4979880" y="426780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6" name="CustomShape 41"/>
          <p:cNvSpPr/>
          <p:nvPr/>
        </p:nvSpPr>
        <p:spPr>
          <a:xfrm>
            <a:off x="5177160" y="105840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7" name="CustomShape 42"/>
          <p:cNvSpPr/>
          <p:nvPr/>
        </p:nvSpPr>
        <p:spPr>
          <a:xfrm>
            <a:off x="2362320" y="243000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8" name="CustomShape 43"/>
          <p:cNvSpPr/>
          <p:nvPr/>
        </p:nvSpPr>
        <p:spPr>
          <a:xfrm>
            <a:off x="2711880" y="168588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9" name="CustomShape 44"/>
          <p:cNvSpPr/>
          <p:nvPr/>
        </p:nvSpPr>
        <p:spPr>
          <a:xfrm>
            <a:off x="2855160" y="197280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0" name="CustomShape 45"/>
          <p:cNvSpPr/>
          <p:nvPr/>
        </p:nvSpPr>
        <p:spPr>
          <a:xfrm>
            <a:off x="3640320" y="142596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1" name="CustomShape 46"/>
          <p:cNvSpPr/>
          <p:nvPr/>
        </p:nvSpPr>
        <p:spPr>
          <a:xfrm>
            <a:off x="4366440" y="195480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2" name="CustomShape 47"/>
          <p:cNvSpPr/>
          <p:nvPr/>
        </p:nvSpPr>
        <p:spPr>
          <a:xfrm>
            <a:off x="4334400" y="365832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3" name="CustomShape 48"/>
          <p:cNvSpPr/>
          <p:nvPr/>
        </p:nvSpPr>
        <p:spPr>
          <a:xfrm>
            <a:off x="1501560" y="246600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4" name="CustomShape 49"/>
          <p:cNvSpPr/>
          <p:nvPr/>
        </p:nvSpPr>
        <p:spPr>
          <a:xfrm>
            <a:off x="1447920" y="138096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5" name="CustomShape 50"/>
          <p:cNvSpPr/>
          <p:nvPr/>
        </p:nvSpPr>
        <p:spPr>
          <a:xfrm>
            <a:off x="2192040" y="219708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6" name="CustomShape 51"/>
          <p:cNvSpPr/>
          <p:nvPr/>
        </p:nvSpPr>
        <p:spPr>
          <a:xfrm>
            <a:off x="2792520" y="436644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7" name="CustomShape 52"/>
          <p:cNvSpPr/>
          <p:nvPr/>
        </p:nvSpPr>
        <p:spPr>
          <a:xfrm>
            <a:off x="3031560" y="494028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8" name="CustomShape 53"/>
          <p:cNvSpPr/>
          <p:nvPr/>
        </p:nvSpPr>
        <p:spPr>
          <a:xfrm>
            <a:off x="3868200" y="455472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9" name="CustomShape 54"/>
          <p:cNvSpPr/>
          <p:nvPr/>
        </p:nvSpPr>
        <p:spPr>
          <a:xfrm>
            <a:off x="2220120" y="95400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0" name="CustomShape 55"/>
          <p:cNvSpPr/>
          <p:nvPr/>
        </p:nvSpPr>
        <p:spPr>
          <a:xfrm>
            <a:off x="1735920" y="173988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1" name="CustomShape 56"/>
          <p:cNvSpPr/>
          <p:nvPr/>
        </p:nvSpPr>
        <p:spPr>
          <a:xfrm>
            <a:off x="1699920" y="448308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57"/>
          <p:cNvSpPr/>
          <p:nvPr/>
        </p:nvSpPr>
        <p:spPr>
          <a:xfrm>
            <a:off x="2049840" y="319212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CustomShape 58"/>
          <p:cNvSpPr/>
          <p:nvPr/>
        </p:nvSpPr>
        <p:spPr>
          <a:xfrm>
            <a:off x="2004840" y="428580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4" name="CustomShape 59"/>
          <p:cNvSpPr/>
          <p:nvPr/>
        </p:nvSpPr>
        <p:spPr>
          <a:xfrm>
            <a:off x="1852560" y="234936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5" name="CustomShape 60"/>
          <p:cNvSpPr/>
          <p:nvPr/>
        </p:nvSpPr>
        <p:spPr>
          <a:xfrm>
            <a:off x="1655280" y="314712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6" name="CustomShape 61"/>
          <p:cNvSpPr/>
          <p:nvPr/>
        </p:nvSpPr>
        <p:spPr>
          <a:xfrm>
            <a:off x="2130480" y="394488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7" name="CustomShape 62"/>
          <p:cNvSpPr/>
          <p:nvPr/>
        </p:nvSpPr>
        <p:spPr>
          <a:xfrm>
            <a:off x="1467000" y="476064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8" name="CustomShape 63"/>
          <p:cNvSpPr/>
          <p:nvPr/>
        </p:nvSpPr>
        <p:spPr>
          <a:xfrm>
            <a:off x="3062880" y="301284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9" name="CustomShape 64"/>
          <p:cNvSpPr/>
          <p:nvPr/>
        </p:nvSpPr>
        <p:spPr>
          <a:xfrm>
            <a:off x="3286800" y="402588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0" name="CustomShape 65"/>
          <p:cNvSpPr/>
          <p:nvPr/>
        </p:nvSpPr>
        <p:spPr>
          <a:xfrm>
            <a:off x="2587680" y="442008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1" name="CustomShape 66"/>
          <p:cNvSpPr/>
          <p:nvPr/>
        </p:nvSpPr>
        <p:spPr>
          <a:xfrm>
            <a:off x="4595760" y="204444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2" name="CustomShape 67"/>
          <p:cNvSpPr/>
          <p:nvPr/>
        </p:nvSpPr>
        <p:spPr>
          <a:xfrm>
            <a:off x="2856600" y="391824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3" name="CustomShape 68"/>
          <p:cNvSpPr/>
          <p:nvPr/>
        </p:nvSpPr>
        <p:spPr>
          <a:xfrm>
            <a:off x="5016960" y="273024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4" name="CustomShape 69"/>
          <p:cNvSpPr/>
          <p:nvPr/>
        </p:nvSpPr>
        <p:spPr>
          <a:xfrm>
            <a:off x="4062600" y="165024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5" name="CustomShape 70"/>
          <p:cNvSpPr/>
          <p:nvPr/>
        </p:nvSpPr>
        <p:spPr>
          <a:xfrm>
            <a:off x="5250240" y="244800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6" name="CustomShape 71"/>
          <p:cNvSpPr/>
          <p:nvPr/>
        </p:nvSpPr>
        <p:spPr>
          <a:xfrm>
            <a:off x="4793040" y="463536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7" name="CustomShape 72"/>
          <p:cNvSpPr/>
          <p:nvPr/>
        </p:nvSpPr>
        <p:spPr>
          <a:xfrm>
            <a:off x="5052960" y="475200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8" name="CustomShape 73"/>
          <p:cNvSpPr/>
          <p:nvPr/>
        </p:nvSpPr>
        <p:spPr>
          <a:xfrm>
            <a:off x="1906200" y="148032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9" name="CustomShape 74"/>
          <p:cNvSpPr/>
          <p:nvPr/>
        </p:nvSpPr>
        <p:spPr>
          <a:xfrm>
            <a:off x="3044880" y="118404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0" name="CustomShape 75"/>
          <p:cNvSpPr/>
          <p:nvPr/>
        </p:nvSpPr>
        <p:spPr>
          <a:xfrm>
            <a:off x="2659320" y="333756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1" name="CustomShape 76"/>
          <p:cNvSpPr/>
          <p:nvPr/>
        </p:nvSpPr>
        <p:spPr>
          <a:xfrm>
            <a:off x="2569680" y="225972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2" name="CustomShape 77"/>
          <p:cNvSpPr/>
          <p:nvPr/>
        </p:nvSpPr>
        <p:spPr>
          <a:xfrm>
            <a:off x="1933200" y="348984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3" name="CustomShape 78"/>
          <p:cNvSpPr/>
          <p:nvPr/>
        </p:nvSpPr>
        <p:spPr>
          <a:xfrm>
            <a:off x="3367440" y="209844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4" name="CustomShape 79"/>
          <p:cNvSpPr/>
          <p:nvPr/>
        </p:nvSpPr>
        <p:spPr>
          <a:xfrm>
            <a:off x="4685400" y="156024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5" name="CustomShape 80"/>
          <p:cNvSpPr/>
          <p:nvPr/>
        </p:nvSpPr>
        <p:spPr>
          <a:xfrm>
            <a:off x="3493080" y="259128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6" name="CustomShape 81"/>
          <p:cNvSpPr/>
          <p:nvPr/>
        </p:nvSpPr>
        <p:spPr>
          <a:xfrm>
            <a:off x="3636360" y="364032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7" name="CustomShape 82"/>
          <p:cNvSpPr/>
          <p:nvPr/>
        </p:nvSpPr>
        <p:spPr>
          <a:xfrm>
            <a:off x="3394440" y="338328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8" name="CustomShape 83"/>
          <p:cNvSpPr/>
          <p:nvPr/>
        </p:nvSpPr>
        <p:spPr>
          <a:xfrm>
            <a:off x="4062600" y="270792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9" name="CustomShape 84"/>
          <p:cNvSpPr/>
          <p:nvPr/>
        </p:nvSpPr>
        <p:spPr>
          <a:xfrm>
            <a:off x="4748040" y="257328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0" name="CustomShape 85"/>
          <p:cNvSpPr/>
          <p:nvPr/>
        </p:nvSpPr>
        <p:spPr>
          <a:xfrm>
            <a:off x="4108320" y="342900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1" name="CustomShape 86"/>
          <p:cNvSpPr/>
          <p:nvPr/>
        </p:nvSpPr>
        <p:spPr>
          <a:xfrm>
            <a:off x="4604760" y="316944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2" name="CustomShape 87"/>
          <p:cNvSpPr/>
          <p:nvPr/>
        </p:nvSpPr>
        <p:spPr>
          <a:xfrm>
            <a:off x="4658400" y="351468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3" name="CustomShape 88"/>
          <p:cNvSpPr/>
          <p:nvPr/>
        </p:nvSpPr>
        <p:spPr>
          <a:xfrm>
            <a:off x="4515120" y="422280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4" name="CustomShape 89"/>
          <p:cNvSpPr/>
          <p:nvPr/>
        </p:nvSpPr>
        <p:spPr>
          <a:xfrm>
            <a:off x="4784040" y="389124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5" name="CustomShape 90"/>
          <p:cNvSpPr/>
          <p:nvPr/>
        </p:nvSpPr>
        <p:spPr>
          <a:xfrm>
            <a:off x="4981320" y="426780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6" name="CustomShape 91"/>
          <p:cNvSpPr/>
          <p:nvPr/>
        </p:nvSpPr>
        <p:spPr>
          <a:xfrm>
            <a:off x="5178240" y="105840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7" name="CustomShape 92"/>
          <p:cNvSpPr/>
          <p:nvPr/>
        </p:nvSpPr>
        <p:spPr>
          <a:xfrm>
            <a:off x="2363400" y="243000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8" name="CustomShape 93"/>
          <p:cNvSpPr/>
          <p:nvPr/>
        </p:nvSpPr>
        <p:spPr>
          <a:xfrm>
            <a:off x="2712960" y="168588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9" name="CustomShape 94"/>
          <p:cNvSpPr/>
          <p:nvPr/>
        </p:nvSpPr>
        <p:spPr>
          <a:xfrm>
            <a:off x="2856600" y="197280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0" name="CustomShape 95"/>
          <p:cNvSpPr/>
          <p:nvPr/>
        </p:nvSpPr>
        <p:spPr>
          <a:xfrm>
            <a:off x="3641400" y="142596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1" name="CustomShape 96"/>
          <p:cNvSpPr/>
          <p:nvPr/>
        </p:nvSpPr>
        <p:spPr>
          <a:xfrm>
            <a:off x="4367520" y="195480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2" name="CustomShape 97"/>
          <p:cNvSpPr/>
          <p:nvPr/>
        </p:nvSpPr>
        <p:spPr>
          <a:xfrm>
            <a:off x="4335840" y="365832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3" name="CustomShape 98"/>
          <p:cNvSpPr/>
          <p:nvPr/>
        </p:nvSpPr>
        <p:spPr>
          <a:xfrm>
            <a:off x="1503000" y="246600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4" name="CustomShape 99"/>
          <p:cNvSpPr/>
          <p:nvPr/>
        </p:nvSpPr>
        <p:spPr>
          <a:xfrm>
            <a:off x="1449000" y="138096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5" name="CustomShape 100"/>
          <p:cNvSpPr/>
          <p:nvPr/>
        </p:nvSpPr>
        <p:spPr>
          <a:xfrm>
            <a:off x="2193120" y="219708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6" name="CustomShape 101"/>
          <p:cNvSpPr/>
          <p:nvPr/>
        </p:nvSpPr>
        <p:spPr>
          <a:xfrm>
            <a:off x="2793600" y="436644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7" name="CustomShape 102"/>
          <p:cNvSpPr/>
          <p:nvPr/>
        </p:nvSpPr>
        <p:spPr>
          <a:xfrm>
            <a:off x="3032640" y="494028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8" name="CustomShape 103"/>
          <p:cNvSpPr/>
          <p:nvPr/>
        </p:nvSpPr>
        <p:spPr>
          <a:xfrm>
            <a:off x="3869640" y="455472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9" name="CustomShape 104"/>
          <p:cNvSpPr/>
          <p:nvPr/>
        </p:nvSpPr>
        <p:spPr>
          <a:xfrm>
            <a:off x="4021920" y="470700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0" name="CustomShape 105"/>
          <p:cNvSpPr/>
          <p:nvPr/>
        </p:nvSpPr>
        <p:spPr>
          <a:xfrm>
            <a:off x="4023360" y="4708440"/>
            <a:ext cx="90360" cy="90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1" name="CustomShape 106"/>
          <p:cNvSpPr/>
          <p:nvPr/>
        </p:nvSpPr>
        <p:spPr>
          <a:xfrm>
            <a:off x="6400800" y="685800"/>
            <a:ext cx="303840" cy="4570920"/>
          </a:xfrm>
          <a:prstGeom prst="rightBrace">
            <a:avLst>
              <a:gd name="adj1" fmla="val 86111"/>
              <a:gd name="adj2" fmla="val 50000"/>
            </a:avLst>
          </a:prstGeom>
          <a:noFill/>
          <a:ln w="1908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2" name="CustomShape 107"/>
          <p:cNvSpPr/>
          <p:nvPr/>
        </p:nvSpPr>
        <p:spPr>
          <a:xfrm>
            <a:off x="6781680" y="2666880"/>
            <a:ext cx="21326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2c2a29"/>
                </a:solidFill>
                <a:latin typeface="Arial"/>
                <a:ea typeface="DejaVu Sans"/>
              </a:rPr>
              <a:t>Variation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55" dur="indefinite" restart="never" nodeType="tmRoot">
          <p:childTnLst>
            <p:seq>
              <p:cTn id="156" dur="indefinite" nodeType="mainSeq">
                <p:childTnLst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nodeType="clickEffect" fill="hold" presetClass="path" presetID="63">
                                  <p:stCondLst>
                                    <p:cond delay="0"/>
                                  </p:stCondLst>
                                  <p:childTnLst>
                                    <p:animMotion path="M 2.77778E-7 -3.33333E-6 L 0.43559 -0.00139">
                                      <p:cBhvr>
                                        <p:cTn id="160" dur="20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1" nodeType="withEffect" fill="hold" presetClass="path" presetID="63">
                                  <p:stCondLst>
                                    <p:cond delay="0"/>
                                  </p:stCondLst>
                                  <p:childTnLst>
                                    <p:animMotion path="M 1.66667E-6 4.81481E-6 L 0.48854 4.81481E-6">
                                      <p:cBhvr>
                                        <p:cTn id="162" dur="20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3" nodeType="withEffect" fill="hold" presetClass="path" presetID="63">
                                  <p:stCondLst>
                                    <p:cond delay="0"/>
                                  </p:stCondLst>
                                  <p:childTnLst>
                                    <p:animMotion path="M 1.11111E-6 4.81481E-6 L 0.49236 4.81481E-6">
                                      <p:cBhvr>
                                        <p:cTn id="164" dur="20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5" nodeType="withEffect" fill="hold" presetClass="path" presetID="63">
                                  <p:stCondLst>
                                    <p:cond delay="0"/>
                                  </p:stCondLst>
                                  <p:childTnLst>
                                    <p:animMotion path="M -3.33333E-6 -7.40741E-7 L 0.45417 -7.40741E-7">
                                      <p:cBhvr>
                                        <p:cTn id="166" dur="2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7" nodeType="withEffect" fill="hold" presetClass="path" presetID="63">
                                  <p:stCondLst>
                                    <p:cond delay="0"/>
                                  </p:stCondLst>
                                  <p:childTnLst>
                                    <p:animMotion path="M -2.22222E-6 -1.48148E-6 L 0.45903 -1.48148E-6">
                                      <p:cBhvr>
                                        <p:cTn id="168" dur="2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9" nodeType="withEffect" fill="hold" presetClass="path" presetID="63">
                                  <p:stCondLst>
                                    <p:cond delay="0"/>
                                  </p:stCondLst>
                                  <p:childTnLst>
                                    <p:animMotion path="M 4.44444E-6 -4.07407E-6 L 0.47569 -4.07407E-6">
                                      <p:cBhvr>
                                        <p:cTn id="170" dur="2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1" nodeType="withEffect" fill="hold" presetClass="path" presetID="63">
                                  <p:stCondLst>
                                    <p:cond delay="0"/>
                                  </p:stCondLst>
                                  <p:childTnLst>
                                    <p:animMotion path="M -4.16667E-6 7.40741E-7 L 0.4974 7.40741E-7">
                                      <p:cBhvr>
                                        <p:cTn id="172" dur="2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3" nodeType="withEffect" fill="hold" presetClass="path" presetID="63">
                                  <p:stCondLst>
                                    <p:cond delay="0"/>
                                  </p:stCondLst>
                                  <p:childTnLst>
                                    <p:animMotion path="M 2.5E-6 -4.44444E-6 L 0.44531 -4.44444E-6">
                                      <p:cBhvr>
                                        <p:cTn id="174" dur="2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5" nodeType="withEffect" fill="hold" presetClass="path" presetID="63">
                                  <p:stCondLst>
                                    <p:cond delay="0"/>
                                  </p:stCondLst>
                                  <p:childTnLst>
                                    <p:animMotion path="M 1.94444E-6 4.07407E-6 L 0.51788 4.07407E-6">
                                      <p:cBhvr>
                                        <p:cTn id="176" dur="2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7" nodeType="withEffect" fill="hold" presetClass="path" presetID="63">
                                  <p:stCondLst>
                                    <p:cond delay="0"/>
                                  </p:stCondLst>
                                  <p:childTnLst>
                                    <p:animMotion path="M 2.77778E-6 -3.33333E-6 L 0.3434 -3.33333E-6">
                                      <p:cBhvr>
                                        <p:cTn id="178" dur="20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9" nodeType="withEffect" fill="hold" presetClass="path" presetID="63">
                                  <p:stCondLst>
                                    <p:cond delay="0"/>
                                  </p:stCondLst>
                                  <p:childTnLst>
                                    <p:animMotion path="M 3.61111E-6 1.48148E-6 L 0.31892 1.48148E-6">
                                      <p:cBhvr>
                                        <p:cTn id="180" dur="20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1" nodeType="withEffect" fill="hold" presetClass="path" presetID="63">
                                  <p:stCondLst>
                                    <p:cond delay="0"/>
                                  </p:stCondLst>
                                  <p:childTnLst>
                                    <p:animMotion path="M 2.5E-6 2.59259E-6 L 0.39531 2.59259E-6">
                                      <p:cBhvr>
                                        <p:cTn id="182" dur="20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3" nodeType="withEffect" fill="hold" presetClass="path" presetID="63">
                                  <p:stCondLst>
                                    <p:cond delay="0"/>
                                  </p:stCondLst>
                                  <p:childTnLst>
                                    <p:animMotion path="M 4.44444E-6 3.7037E-7 L 0.17569 3.7037E-7">
                                      <p:cBhvr>
                                        <p:cTn id="184" dur="2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5" nodeType="withEffect" fill="hold" presetClass="path" presetID="63">
                                  <p:stCondLst>
                                    <p:cond delay="0"/>
                                  </p:stCondLst>
                                  <p:childTnLst>
                                    <p:animMotion path="M 2.22222E-6 7.40741E-7 L 0.36597 7.40741E-7">
                                      <p:cBhvr>
                                        <p:cTn id="186" dur="2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7" nodeType="withEffect" fill="hold" presetClass="path" presetID="63">
                                  <p:stCondLst>
                                    <p:cond delay="0"/>
                                  </p:stCondLst>
                                  <p:childTnLst>
                                    <p:animMotion path="M -2.5E-6 3.7037E-7 L 0.12969 3.7037E-7">
                                      <p:cBhvr>
                                        <p:cTn id="188" dur="20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9" nodeType="withEffect" fill="hold" presetClass="path" presetID="63">
                                  <p:stCondLst>
                                    <p:cond delay="0"/>
                                  </p:stCondLst>
                                  <p:childTnLst>
                                    <p:animMotion path="M -2.22222E-6 -2.22222E-6 L 0.23403 -2.22222E-6">
                                      <p:cBhvr>
                                        <p:cTn id="190" dur="20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1" nodeType="withEffect" fill="hold" presetClass="path" presetID="63">
                                  <p:stCondLst>
                                    <p:cond delay="0"/>
                                  </p:stCondLst>
                                  <p:childTnLst>
                                    <p:animMotion path="M -3.33333E-6 2.59259E-6 L 0.10417 2.59259E-6">
                                      <p:cBhvr>
                                        <p:cTn id="192" dur="20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3" nodeType="withEffect" fill="hold" presetClass="path" presetID="63">
                                  <p:stCondLst>
                                    <p:cond delay="0"/>
                                  </p:stCondLst>
                                  <p:childTnLst>
                                    <p:animMotion path="M -3.33333E-6 2.59259E-6 L 0.15417 2.59259E-6">
                                      <p:cBhvr>
                                        <p:cTn id="194" dur="20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5" nodeType="withEffect" fill="hold" presetClass="path" presetID="63">
                                  <p:stCondLst>
                                    <p:cond delay="0"/>
                                  </p:stCondLst>
                                  <p:childTnLst>
                                    <p:animMotion path="M 4.44444E-6 2.96296E-6 L 0.12569 2.96296E-6">
                                      <p:cBhvr>
                                        <p:cTn id="196" dur="20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7" nodeType="withEffect" fill="hold" presetClass="path" presetID="63">
                                  <p:stCondLst>
                                    <p:cond delay="0"/>
                                  </p:stCondLst>
                                  <p:childTnLst>
                                    <p:animMotion path="M -4.72222E-6 -3.7037E-6 L 0.46997 -0.00023">
                                      <p:cBhvr>
                                        <p:cTn id="198" dur="20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9" nodeType="withEffect" fill="hold" presetClass="path" presetID="63">
                                  <p:stCondLst>
                                    <p:cond delay="0"/>
                                  </p:stCondLst>
                                  <p:childTnLst>
                                    <p:animMotion path="M 2.5E-6 3.33333E-6 L 0.34531 3.33333E-6">
                                      <p:cBhvr>
                                        <p:cTn id="200" dur="20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1" nodeType="withEffect" fill="hold" presetClass="path" presetID="63">
                                  <p:stCondLst>
                                    <p:cond delay="0"/>
                                  </p:stCondLst>
                                  <p:childTnLst>
                                    <p:animMotion path="M 5.55112E-17 2.96296E-6 L 0.3875 2.96296E-6">
                                      <p:cBhvr>
                                        <p:cTn id="202" dur="20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3" nodeType="withEffect" fill="hold" presetClass="path" presetID="63">
                                  <p:stCondLst>
                                    <p:cond delay="0"/>
                                  </p:stCondLst>
                                  <p:childTnLst>
                                    <p:animMotion path="M -4.16667E-6 -1.11111E-6 L 0.3974 -1.11111E-6">
                                      <p:cBhvr>
                                        <p:cTn id="204" dur="200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5" nodeType="withEffect" fill="hold" presetClass="path" presetID="63">
                                  <p:stCondLst>
                                    <p:cond delay="0"/>
                                  </p:stCondLst>
                                  <p:childTnLst>
                                    <p:animMotion path="M 3.88889E-6 2.96296E-6 L 0.46701 2.96296E-6">
                                      <p:cBhvr>
                                        <p:cTn id="206" dur="20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7" nodeType="withEffect" fill="hold" presetClass="path" presetID="63">
                                  <p:stCondLst>
                                    <p:cond delay="0"/>
                                  </p:stCondLst>
                                  <p:childTnLst>
                                    <p:animMotion path="M -5.55556E-7 5.55112E-17 L 0.31007 5.55112E-17">
                                      <p:cBhvr>
                                        <p:cTn id="208" dur="200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9" nodeType="withEffect" fill="hold" presetClass="path" presetID="63">
                                  <p:stCondLst>
                                    <p:cond delay="0"/>
                                  </p:stCondLst>
                                  <p:childTnLst>
                                    <p:animMotion path="M 2.22222E-6 7.40741E-7 L 0.16597 7.40741E-7">
                                      <p:cBhvr>
                                        <p:cTn id="210" dur="20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1" nodeType="withEffect" fill="hold" presetClass="path" presetID="63">
                                  <p:stCondLst>
                                    <p:cond delay="0"/>
                                  </p:stCondLst>
                                  <p:childTnLst>
                                    <p:animMotion path="M 4.16667E-6 -7.40741E-7 L 0.29635 -7.40741E-7">
                                      <p:cBhvr>
                                        <p:cTn id="212" dur="20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3" nodeType="withEffect" fill="hold" presetClass="path" presetID="63">
                                  <p:stCondLst>
                                    <p:cond delay="0"/>
                                  </p:stCondLst>
                                  <p:childTnLst>
                                    <p:animMotion path="M -8.33333E-7 0 L 0.28073 0">
                                      <p:cBhvr>
                                        <p:cTn id="214" dur="20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5" nodeType="withEffect" fill="hold" presetClass="path" presetID="63">
                                  <p:stCondLst>
                                    <p:cond delay="0"/>
                                  </p:stCondLst>
                                  <p:childTnLst>
                                    <p:animMotion path="M -1.94444E-6 0 L 0.30712 0">
                                      <p:cBhvr>
                                        <p:cTn id="216" dur="20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7" nodeType="withEffect" fill="hold" presetClass="path" presetID="63">
                                  <p:stCondLst>
                                    <p:cond delay="0"/>
                                  </p:stCondLst>
                                  <p:childTnLst>
                                    <p:animMotion path="M -2.22222E-6 1.11111E-6 L 0.23403 1.11111E-6">
                                      <p:cBhvr>
                                        <p:cTn id="218" dur="20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9" nodeType="withEffect" fill="hold" presetClass="path" presetID="63">
                                  <p:stCondLst>
                                    <p:cond delay="0"/>
                                  </p:stCondLst>
                                  <p:childTnLst>
                                    <p:animMotion path="M -2.22222E-6 -4.44444E-6 L 0.15903 -4.44444E-6">
                                      <p:cBhvr>
                                        <p:cTn id="220" dur="20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1" nodeType="withEffect" fill="hold" presetClass="path" presetID="63">
                                  <p:stCondLst>
                                    <p:cond delay="0"/>
                                  </p:stCondLst>
                                  <p:childTnLst>
                                    <p:animMotion path="M 3.05556E-6 -2.96296E-6 L 0.22899 -2.96296E-6">
                                      <p:cBhvr>
                                        <p:cTn id="222" dur="200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3" nodeType="withEffect" fill="hold" presetClass="path" presetID="63">
                                  <p:stCondLst>
                                    <p:cond delay="0"/>
                                  </p:stCondLst>
                                  <p:childTnLst>
                                    <p:animMotion path="M -3.61111E-6 0 L 0.17483 0">
                                      <p:cBhvr>
                                        <p:cTn id="224" dur="2000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5" nodeType="withEffect" fill="hold" presetClass="path" presetID="63">
                                  <p:stCondLst>
                                    <p:cond delay="0"/>
                                  </p:stCondLst>
                                  <p:childTnLst>
                                    <p:animMotion path="M 3.61111E-6 -2.96296E-6 L 0.16892 -2.96296E-6">
                                      <p:cBhvr>
                                        <p:cTn id="226" dur="200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7" nodeType="withEffect" fill="hold" presetClass="path" presetID="63">
                                  <p:stCondLst>
                                    <p:cond delay="0"/>
                                  </p:stCondLst>
                                  <p:childTnLst>
                                    <p:animMotion path="M -1.38889E-6 -3.7037E-6 L 0.18455 -3.7037E-6">
                                      <p:cBhvr>
                                        <p:cTn id="228" dur="20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9" nodeType="withEffect" fill="hold" presetClass="path" presetID="63">
                                  <p:stCondLst>
                                    <p:cond delay="0"/>
                                  </p:stCondLst>
                                  <p:childTnLst>
                                    <p:animMotion path="M -1.66667E-6 -4.07407E-6 L 0.15521 -4.07407E-6">
                                      <p:cBhvr>
                                        <p:cTn id="230" dur="200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1" nodeType="withEffect" fill="hold" presetClass="path" presetID="63">
                                  <p:stCondLst>
                                    <p:cond delay="0"/>
                                  </p:stCondLst>
                                  <p:childTnLst>
                                    <p:animMotion path="M 5.55556E-7 4.81481E-6 L 0.13368 4.81481E-6">
                                      <p:cBhvr>
                                        <p:cTn id="232" dur="2000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3" nodeType="withEffect" fill="hold" presetClass="path" presetID="63">
                                  <p:stCondLst>
                                    <p:cond delay="0"/>
                                  </p:stCondLst>
                                  <p:childTnLst>
                                    <p:animMotion path="M -8.33333E-7 3.7037E-7 L 0.11198 3.7037E-7">
                                      <p:cBhvr>
                                        <p:cTn id="234" dur="2000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5" nodeType="withEffect" fill="hold" presetClass="path" presetID="63">
                                  <p:stCondLst>
                                    <p:cond delay="0"/>
                                  </p:stCondLst>
                                  <p:childTnLst>
                                    <p:animMotion path="M -4.72222E-6 3.7037E-7 L 0.41997 3.7037E-7">
                                      <p:cBhvr>
                                        <p:cTn id="236" dur="20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7" nodeType="withEffect" fill="hold" presetClass="path" presetID="63">
                                  <p:stCondLst>
                                    <p:cond delay="0"/>
                                  </p:stCondLst>
                                  <p:childTnLst>
                                    <p:animMotion path="M -2.77778E-6 3.7037E-6 L 0.3816 3.7037E-6">
                                      <p:cBhvr>
                                        <p:cTn id="238" dur="20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9" nodeType="withEffect" fill="hold" presetClass="path" presetID="63">
                                  <p:stCondLst>
                                    <p:cond delay="0"/>
                                  </p:stCondLst>
                                  <p:childTnLst>
                                    <p:animMotion path="M 2.22222E-6 -2.96296E-6 L 0.36597 -2.96296E-6">
                                      <p:cBhvr>
                                        <p:cTn id="240" dur="2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1" nodeType="withEffect" fill="hold" presetClass="path" presetID="63">
                                  <p:stCondLst>
                                    <p:cond delay="0"/>
                                  </p:stCondLst>
                                  <p:childTnLst>
                                    <p:animMotion path="M -1.66667E-6 -3.33333E-6 L 0.28021 -3.33333E-6">
                                      <p:cBhvr>
                                        <p:cTn id="242" dur="20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3" nodeType="withEffect" fill="hold" presetClass="path" presetID="63">
                                  <p:stCondLst>
                                    <p:cond delay="0"/>
                                  </p:stCondLst>
                                  <p:childTnLst>
                                    <p:animMotion path="M 4.44444E-6 3.33333E-6 L 0.20069 3.33333E-6">
                                      <p:cBhvr>
                                        <p:cTn id="244" dur="200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5" nodeType="withEffect" fill="hold" presetClass="path" presetID="63">
                                  <p:stCondLst>
                                    <p:cond delay="0"/>
                                  </p:stCondLst>
                                  <p:childTnLst>
                                    <p:animMotion path="M -3.33333E-6 3.7037E-6 L 0.20417 3.7037E-6">
                                      <p:cBhvr>
                                        <p:cTn id="246" dur="200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7" nodeType="withEffect" fill="hold" presetClass="path" presetID="63">
                                  <p:stCondLst>
                                    <p:cond delay="0"/>
                                  </p:stCondLst>
                                  <p:childTnLst>
                                    <p:animMotion path="M 2.5E-6 -3.7037E-6 L 0.51406 -3.7037E-6">
                                      <p:cBhvr>
                                        <p:cTn id="248" dur="2000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9" nodeType="withEffect" fill="hold" presetClass="path" presetID="63">
                                  <p:stCondLst>
                                    <p:cond delay="0"/>
                                  </p:stCondLst>
                                  <p:childTnLst>
                                    <p:animMotion path="M -4.72222E-6 -1.85185E-6 L 0.51997 -1.85185E-6">
                                      <p:cBhvr>
                                        <p:cTn id="250" dur="200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1" nodeType="withEffect" fill="hold" presetClass="path" presetID="63">
                                  <p:stCondLst>
                                    <p:cond delay="0"/>
                                  </p:stCondLst>
                                  <p:childTnLst>
                                    <p:animMotion path="M 1.66667E-6 -1.85185E-6 L 0.43854 -1.85185E-6">
                                      <p:cBhvr>
                                        <p:cTn id="252" dur="2000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3" nodeType="withEffect" fill="hold" presetClass="path" presetID="63">
                                  <p:stCondLst>
                                    <p:cond delay="0"/>
                                  </p:stCondLst>
                                  <p:childTnLst>
                                    <p:animMotion path="M -3.33333E-6 2.96296E-6 L 0.37292 2.96296E-6">
                                      <p:cBhvr>
                                        <p:cTn id="254" dur="200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5" nodeType="withEffect" fill="hold" presetClass="path" presetID="63">
                                  <p:stCondLst>
                                    <p:cond delay="0"/>
                                  </p:stCondLst>
                                  <p:childTnLst>
                                    <p:animMotion path="M 1.38889E-6 -1.85185E-6 L 0.3467 -1.85185E-6">
                                      <p:cBhvr>
                                        <p:cTn id="256" dur="200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7" nodeType="withEffect" fill="hold" presetClass="path" presetID="63">
                                  <p:stCondLst>
                                    <p:cond delay="0"/>
                                  </p:stCondLst>
                                  <p:childTnLst>
                                    <p:animMotion path="M -1.66667E-6 -3.33333E-6 L 0.25521 -3.33333E-6">
                                      <p:cBhvr>
                                        <p:cTn id="258" dur="2000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9" nodeType="withEffect" fill="hold" presetClass="path" presetID="63">
                                  <p:stCondLst>
                                    <p:cond delay="0"/>
                                  </p:stCondLst>
                                  <p:childTnLst>
                                    <p:animMotion path="M 1.66667E-6 4.44444E-6 L 0.23854 4.44444E-6">
                                      <p:cBhvr>
                                        <p:cTn id="260" dur="20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CustomShape 1"/>
          <p:cNvSpPr/>
          <p:nvPr/>
        </p:nvSpPr>
        <p:spPr>
          <a:xfrm>
            <a:off x="310680" y="274680"/>
            <a:ext cx="8514720" cy="57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85ca"/>
                </a:solidFill>
                <a:latin typeface="Arial"/>
                <a:ea typeface="DejaVu Sans"/>
              </a:rPr>
              <a:t>Quantitative Trait Locus (QTL) Mapping</a:t>
            </a:r>
            <a:endParaRPr b="0" lang="en-US" sz="32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564" name="Formula 2"/>
              <p:cNvSpPr txBox="1"/>
              <p:nvPr/>
            </p:nvSpPr>
            <p:spPr>
              <a:xfrm>
                <a:off x="2173680" y="1989360"/>
                <a:ext cx="4619160" cy="583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𝑦</m:t>
                        </m:r>
                      </m:e>
                      <m:sub>
                        <m:r>
                          <m:t xml:space="preserve">𝑖𝑚</m:t>
                        </m:r>
                      </m:sub>
                    </m:sSub>
                    <m:r>
                      <m:t xml:space="preserve">=</m:t>
                    </m:r>
                    <m:r>
                      <m:t xml:space="preserve">𝜇</m:t>
                    </m:r>
                    <m:r>
                      <m:t xml:space="preserve">+</m:t>
                    </m:r>
                    <m:sSub>
                      <m:e>
                        <m:r>
                          <m:t xml:space="preserve">𝑔</m:t>
                        </m:r>
                      </m:e>
                      <m:sub>
                        <m:r>
                          <m:t xml:space="preserve">𝑖𝑚</m:t>
                        </m:r>
                      </m:sub>
                    </m:sSub>
                    <m:sSub>
                      <m:e>
                        <m:r>
                          <m:t xml:space="preserve">𝛼</m:t>
                        </m:r>
                      </m:e>
                      <m:sub>
                        <m:r>
                          <m:t xml:space="preserve">𝑚</m:t>
                        </m:r>
                      </m:sub>
                    </m:sSub>
                    <m:r>
                      <m:t xml:space="preserve">+</m:t>
                    </m:r>
                    <m:sSub>
                      <m:e>
                        <m:r>
                          <m:t xml:space="preserve">𝜀</m:t>
                        </m:r>
                      </m:e>
                      <m:sub>
                        <m:r>
                          <m:t xml:space="preserve">𝑖𝑚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pic>
        <p:nvPicPr>
          <p:cNvPr id="565" name="Content Placeholder 3" descr=""/>
          <p:cNvPicPr/>
          <p:nvPr/>
        </p:nvPicPr>
        <p:blipFill>
          <a:blip r:embed="rId1"/>
          <a:stretch/>
        </p:blipFill>
        <p:spPr>
          <a:xfrm>
            <a:off x="2286000" y="2898000"/>
            <a:ext cx="4270320" cy="3278880"/>
          </a:xfrm>
          <a:prstGeom prst="rect">
            <a:avLst/>
          </a:prstGeom>
          <a:ln>
            <a:noFill/>
          </a:ln>
        </p:spPr>
      </p:pic>
      <p:sp>
        <p:nvSpPr>
          <p:cNvPr id="566" name="CustomShape 3"/>
          <p:cNvSpPr/>
          <p:nvPr/>
        </p:nvSpPr>
        <p:spPr>
          <a:xfrm>
            <a:off x="320760" y="1195200"/>
            <a:ext cx="2557800" cy="63828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Phenotype of animal </a:t>
            </a:r>
            <a:r>
              <a:rPr b="0" i="1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i</a:t>
            </a:r>
            <a:r>
              <a:rPr b="0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 at marker </a:t>
            </a:r>
            <a:r>
              <a:rPr b="0" i="1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7" name="CustomShape 4"/>
          <p:cNvSpPr/>
          <p:nvPr/>
        </p:nvSpPr>
        <p:spPr>
          <a:xfrm>
            <a:off x="2967840" y="1179000"/>
            <a:ext cx="1362600" cy="63828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Phenotype mean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8" name="CustomShape 5"/>
          <p:cNvSpPr/>
          <p:nvPr/>
        </p:nvSpPr>
        <p:spPr>
          <a:xfrm>
            <a:off x="7242840" y="2029320"/>
            <a:ext cx="1643400" cy="63828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Residual error for animal </a:t>
            </a:r>
            <a:r>
              <a:rPr b="0" i="1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9" name="CustomShape 6"/>
          <p:cNvSpPr/>
          <p:nvPr/>
        </p:nvSpPr>
        <p:spPr>
          <a:xfrm>
            <a:off x="5991840" y="1179000"/>
            <a:ext cx="1498680" cy="63828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Allele effect of marker </a:t>
            </a:r>
            <a:r>
              <a:rPr b="0" i="1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0" name="CustomShape 7"/>
          <p:cNvSpPr/>
          <p:nvPr/>
        </p:nvSpPr>
        <p:spPr>
          <a:xfrm>
            <a:off x="4403520" y="1042560"/>
            <a:ext cx="1498680" cy="91260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Genotype of animal </a:t>
            </a:r>
            <a:r>
              <a:rPr b="0" i="1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i</a:t>
            </a:r>
            <a:r>
              <a:rPr b="0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 at marker </a:t>
            </a:r>
            <a:r>
              <a:rPr b="0" i="1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1" name="CustomShape 8"/>
          <p:cNvSpPr/>
          <p:nvPr/>
        </p:nvSpPr>
        <p:spPr>
          <a:xfrm flipH="1">
            <a:off x="3624840" y="1825560"/>
            <a:ext cx="23040" cy="315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>
                <a:lumMod val="50000"/>
                <a:lumOff val="50000"/>
              </a:schemeClr>
            </a:solidFill>
            <a:round/>
            <a:tailEnd len="med" type="stealth" w="lg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2" name="CustomShape 9"/>
          <p:cNvSpPr/>
          <p:nvPr/>
        </p:nvSpPr>
        <p:spPr>
          <a:xfrm flipH="1">
            <a:off x="4579200" y="1961640"/>
            <a:ext cx="552240" cy="27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>
                <a:lumMod val="50000"/>
                <a:lumOff val="50000"/>
              </a:schemeClr>
            </a:solidFill>
            <a:round/>
            <a:tailEnd len="med" type="stealth" w="lg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3" name="CustomShape 10"/>
          <p:cNvSpPr/>
          <p:nvPr/>
        </p:nvSpPr>
        <p:spPr>
          <a:xfrm flipH="1">
            <a:off x="5284440" y="1825560"/>
            <a:ext cx="1454760" cy="41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>
                <a:lumMod val="50000"/>
                <a:lumOff val="50000"/>
              </a:schemeClr>
            </a:solidFill>
            <a:round/>
            <a:tailEnd len="med" type="stealth" w="lg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4" name="CustomShape 11"/>
          <p:cNvSpPr/>
          <p:nvPr/>
        </p:nvSpPr>
        <p:spPr>
          <a:xfrm>
            <a:off x="1600200" y="1841400"/>
            <a:ext cx="740880" cy="38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>
                <a:lumMod val="50000"/>
                <a:lumOff val="50000"/>
              </a:schemeClr>
            </a:solidFill>
            <a:round/>
            <a:tailEnd len="med" type="stealth" w="lg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5" name="CustomShape 12"/>
          <p:cNvSpPr/>
          <p:nvPr/>
        </p:nvSpPr>
        <p:spPr>
          <a:xfrm flipH="1">
            <a:off x="6624000" y="2352600"/>
            <a:ext cx="616680" cy="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>
                <a:lumMod val="50000"/>
                <a:lumOff val="50000"/>
              </a:schemeClr>
            </a:solidFill>
            <a:round/>
            <a:tailEnd len="med" type="stealth" w="lg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6" name="Line 13"/>
          <p:cNvSpPr/>
          <p:nvPr/>
        </p:nvSpPr>
        <p:spPr>
          <a:xfrm flipV="1">
            <a:off x="2660040" y="3723840"/>
            <a:ext cx="3331440" cy="157104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7" name="CustomShape 14"/>
          <p:cNvSpPr/>
          <p:nvPr/>
        </p:nvSpPr>
        <p:spPr>
          <a:xfrm>
            <a:off x="4868280" y="2073960"/>
            <a:ext cx="647280" cy="600480"/>
          </a:xfrm>
          <a:prstGeom prst="ellipse">
            <a:avLst/>
          </a:prstGeom>
          <a:noFill/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" name="CustomShape 15"/>
          <p:cNvSpPr/>
          <p:nvPr/>
        </p:nvSpPr>
        <p:spPr>
          <a:xfrm>
            <a:off x="6151320" y="3759120"/>
            <a:ext cx="531000" cy="512640"/>
          </a:xfrm>
          <a:prstGeom prst="ellipse">
            <a:avLst/>
          </a:prstGeom>
          <a:noFill/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" name="CustomShape 16"/>
          <p:cNvSpPr/>
          <p:nvPr/>
        </p:nvSpPr>
        <p:spPr>
          <a:xfrm>
            <a:off x="6151320" y="4748040"/>
            <a:ext cx="531000" cy="512640"/>
          </a:xfrm>
          <a:prstGeom prst="ellipse">
            <a:avLst/>
          </a:prstGeom>
          <a:noFill/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timing>
    <p:tnLst>
      <p:par>
        <p:cTn id="267" dur="indefinite" restart="never" nodeType="tmRoot">
          <p:childTnLst>
            <p:seq>
              <p:cTn id="2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Picture 692" descr=""/>
          <p:cNvPicPr/>
          <p:nvPr/>
        </p:nvPicPr>
        <p:blipFill>
          <a:blip r:embed="rId1"/>
          <a:stretch/>
        </p:blipFill>
        <p:spPr>
          <a:xfrm>
            <a:off x="358200" y="3490560"/>
            <a:ext cx="8253360" cy="2739960"/>
          </a:xfrm>
          <a:prstGeom prst="rect">
            <a:avLst/>
          </a:prstGeom>
          <a:ln>
            <a:noFill/>
          </a:ln>
        </p:spPr>
      </p:pic>
      <p:sp>
        <p:nvSpPr>
          <p:cNvPr id="581" name="CustomShape 1"/>
          <p:cNvSpPr/>
          <p:nvPr/>
        </p:nvSpPr>
        <p:spPr>
          <a:xfrm>
            <a:off x="676800" y="685800"/>
            <a:ext cx="2284920" cy="228492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2" name="CustomShape 2"/>
          <p:cNvSpPr/>
          <p:nvPr/>
        </p:nvSpPr>
        <p:spPr>
          <a:xfrm>
            <a:off x="3429000" y="685800"/>
            <a:ext cx="2284920" cy="228492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3" name="Line 3"/>
          <p:cNvSpPr/>
          <p:nvPr/>
        </p:nvSpPr>
        <p:spPr>
          <a:xfrm flipV="1">
            <a:off x="1826640" y="2960640"/>
            <a:ext cx="360" cy="10800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4" name="Line 4"/>
          <p:cNvSpPr/>
          <p:nvPr/>
        </p:nvSpPr>
        <p:spPr>
          <a:xfrm flipV="1">
            <a:off x="1034640" y="2960640"/>
            <a:ext cx="360" cy="10800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5" name="Line 5"/>
          <p:cNvSpPr/>
          <p:nvPr/>
        </p:nvSpPr>
        <p:spPr>
          <a:xfrm flipV="1">
            <a:off x="2546640" y="2960640"/>
            <a:ext cx="360" cy="10800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6" name="CustomShape 6"/>
          <p:cNvSpPr/>
          <p:nvPr/>
        </p:nvSpPr>
        <p:spPr>
          <a:xfrm rot="16200000">
            <a:off x="-659520" y="1631520"/>
            <a:ext cx="226440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2c2a29"/>
                </a:solidFill>
                <a:latin typeface="Arial"/>
                <a:ea typeface="DejaVu Sans"/>
              </a:rPr>
              <a:t>Cholesterol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87" name="Line 7"/>
          <p:cNvSpPr/>
          <p:nvPr/>
        </p:nvSpPr>
        <p:spPr>
          <a:xfrm flipV="1">
            <a:off x="1034640" y="692640"/>
            <a:ext cx="360" cy="226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custDash>
              <a:ds d="1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8" name="Line 8"/>
          <p:cNvSpPr/>
          <p:nvPr/>
        </p:nvSpPr>
        <p:spPr>
          <a:xfrm flipV="1">
            <a:off x="1826640" y="692640"/>
            <a:ext cx="360" cy="226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custDash>
              <a:ds d="1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9" name="Line 9"/>
          <p:cNvSpPr/>
          <p:nvPr/>
        </p:nvSpPr>
        <p:spPr>
          <a:xfrm flipV="1">
            <a:off x="2546640" y="692640"/>
            <a:ext cx="360" cy="226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custDash>
              <a:ds d="1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0" name="CustomShape 10"/>
          <p:cNvSpPr/>
          <p:nvPr/>
        </p:nvSpPr>
        <p:spPr>
          <a:xfrm>
            <a:off x="809280" y="2997000"/>
            <a:ext cx="47628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2c2a29"/>
                </a:solidFill>
                <a:latin typeface="Arial"/>
                <a:ea typeface="DejaVu Sans"/>
              </a:rPr>
              <a:t>AA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1" name="CustomShape 11"/>
          <p:cNvSpPr/>
          <p:nvPr/>
        </p:nvSpPr>
        <p:spPr>
          <a:xfrm>
            <a:off x="1574640" y="2987640"/>
            <a:ext cx="47628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2c2a29"/>
                </a:solidFill>
                <a:latin typeface="Arial"/>
                <a:ea typeface="DejaVu Sans"/>
              </a:rPr>
              <a:t>AB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2" name="CustomShape 12"/>
          <p:cNvSpPr/>
          <p:nvPr/>
        </p:nvSpPr>
        <p:spPr>
          <a:xfrm>
            <a:off x="2321280" y="2997000"/>
            <a:ext cx="47628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2c2a29"/>
                </a:solidFill>
                <a:latin typeface="Arial"/>
                <a:ea typeface="DejaVu Sans"/>
              </a:rPr>
              <a:t>BB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3" name="Line 13"/>
          <p:cNvSpPr/>
          <p:nvPr/>
        </p:nvSpPr>
        <p:spPr>
          <a:xfrm flipV="1">
            <a:off x="4572000" y="2960640"/>
            <a:ext cx="360" cy="10800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4" name="Line 14"/>
          <p:cNvSpPr/>
          <p:nvPr/>
        </p:nvSpPr>
        <p:spPr>
          <a:xfrm flipV="1">
            <a:off x="3779640" y="2960640"/>
            <a:ext cx="360" cy="10800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5" name="Line 15"/>
          <p:cNvSpPr/>
          <p:nvPr/>
        </p:nvSpPr>
        <p:spPr>
          <a:xfrm flipV="1">
            <a:off x="5292000" y="2960640"/>
            <a:ext cx="360" cy="10800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6" name="CustomShape 16"/>
          <p:cNvSpPr/>
          <p:nvPr/>
        </p:nvSpPr>
        <p:spPr>
          <a:xfrm>
            <a:off x="3528000" y="2997000"/>
            <a:ext cx="47628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2c2a29"/>
                </a:solidFill>
                <a:latin typeface="Arial"/>
                <a:ea typeface="DejaVu Sans"/>
              </a:rPr>
              <a:t>AA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7" name="CustomShape 17"/>
          <p:cNvSpPr/>
          <p:nvPr/>
        </p:nvSpPr>
        <p:spPr>
          <a:xfrm>
            <a:off x="4325040" y="2987640"/>
            <a:ext cx="47628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2c2a29"/>
                </a:solidFill>
                <a:latin typeface="Arial"/>
                <a:ea typeface="DejaVu Sans"/>
              </a:rPr>
              <a:t>AB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8" name="CustomShape 18"/>
          <p:cNvSpPr/>
          <p:nvPr/>
        </p:nvSpPr>
        <p:spPr>
          <a:xfrm>
            <a:off x="5055840" y="2997000"/>
            <a:ext cx="47628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2c2a29"/>
                </a:solidFill>
                <a:latin typeface="Arial"/>
                <a:ea typeface="DejaVu Sans"/>
              </a:rPr>
              <a:t>BB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9" name="Line 19"/>
          <p:cNvSpPr/>
          <p:nvPr/>
        </p:nvSpPr>
        <p:spPr>
          <a:xfrm flipV="1">
            <a:off x="3779640" y="692640"/>
            <a:ext cx="360" cy="226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custDash>
              <a:ds d="1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0" name="Line 20"/>
          <p:cNvSpPr/>
          <p:nvPr/>
        </p:nvSpPr>
        <p:spPr>
          <a:xfrm flipV="1">
            <a:off x="4572000" y="692640"/>
            <a:ext cx="360" cy="226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custDash>
              <a:ds d="1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1" name="Line 21"/>
          <p:cNvSpPr/>
          <p:nvPr/>
        </p:nvSpPr>
        <p:spPr>
          <a:xfrm flipV="1">
            <a:off x="5292000" y="692640"/>
            <a:ext cx="360" cy="226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custDash>
              <a:ds d="1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2" name="CustomShape 22"/>
          <p:cNvSpPr/>
          <p:nvPr/>
        </p:nvSpPr>
        <p:spPr>
          <a:xfrm>
            <a:off x="765360" y="764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3" name="CustomShape 23"/>
          <p:cNvSpPr/>
          <p:nvPr/>
        </p:nvSpPr>
        <p:spPr>
          <a:xfrm>
            <a:off x="801360" y="1232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4" name="CustomShape 24"/>
          <p:cNvSpPr/>
          <p:nvPr/>
        </p:nvSpPr>
        <p:spPr>
          <a:xfrm>
            <a:off x="765360" y="220500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5" name="CustomShape 25"/>
          <p:cNvSpPr/>
          <p:nvPr/>
        </p:nvSpPr>
        <p:spPr>
          <a:xfrm>
            <a:off x="1341360" y="980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6" name="CustomShape 26"/>
          <p:cNvSpPr/>
          <p:nvPr/>
        </p:nvSpPr>
        <p:spPr>
          <a:xfrm>
            <a:off x="1305360" y="1448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7" name="CustomShape 27"/>
          <p:cNvSpPr/>
          <p:nvPr/>
        </p:nvSpPr>
        <p:spPr>
          <a:xfrm>
            <a:off x="1197360" y="191700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8" name="CustomShape 28"/>
          <p:cNvSpPr/>
          <p:nvPr/>
        </p:nvSpPr>
        <p:spPr>
          <a:xfrm>
            <a:off x="2349360" y="800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9" name="CustomShape 29"/>
          <p:cNvSpPr/>
          <p:nvPr/>
        </p:nvSpPr>
        <p:spPr>
          <a:xfrm>
            <a:off x="1701360" y="211968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0" name="CustomShape 30"/>
          <p:cNvSpPr/>
          <p:nvPr/>
        </p:nvSpPr>
        <p:spPr>
          <a:xfrm>
            <a:off x="2601360" y="1268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1" name="CustomShape 31"/>
          <p:cNvSpPr/>
          <p:nvPr/>
        </p:nvSpPr>
        <p:spPr>
          <a:xfrm>
            <a:off x="2529360" y="160092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2" name="CustomShape 32"/>
          <p:cNvSpPr/>
          <p:nvPr/>
        </p:nvSpPr>
        <p:spPr>
          <a:xfrm>
            <a:off x="2097360" y="252900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3" name="CustomShape 33"/>
          <p:cNvSpPr/>
          <p:nvPr/>
        </p:nvSpPr>
        <p:spPr>
          <a:xfrm>
            <a:off x="2205360" y="215568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4" name="CustomShape 34"/>
          <p:cNvSpPr/>
          <p:nvPr/>
        </p:nvSpPr>
        <p:spPr>
          <a:xfrm>
            <a:off x="2529360" y="267300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5" name="CustomShape 35"/>
          <p:cNvSpPr/>
          <p:nvPr/>
        </p:nvSpPr>
        <p:spPr>
          <a:xfrm>
            <a:off x="2745360" y="263700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6" name="CustomShape 36"/>
          <p:cNvSpPr/>
          <p:nvPr/>
        </p:nvSpPr>
        <p:spPr>
          <a:xfrm>
            <a:off x="1017360" y="82836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7" name="CustomShape 37"/>
          <p:cNvSpPr/>
          <p:nvPr/>
        </p:nvSpPr>
        <p:spPr>
          <a:xfrm>
            <a:off x="1053360" y="1124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8" name="CustomShape 38"/>
          <p:cNvSpPr/>
          <p:nvPr/>
        </p:nvSpPr>
        <p:spPr>
          <a:xfrm>
            <a:off x="1197360" y="1304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9" name="CustomShape 39"/>
          <p:cNvSpPr/>
          <p:nvPr/>
        </p:nvSpPr>
        <p:spPr>
          <a:xfrm>
            <a:off x="1269360" y="1412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0" name="CustomShape 40"/>
          <p:cNvSpPr/>
          <p:nvPr/>
        </p:nvSpPr>
        <p:spPr>
          <a:xfrm>
            <a:off x="1449360" y="1664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1" name="CustomShape 41"/>
          <p:cNvSpPr/>
          <p:nvPr/>
        </p:nvSpPr>
        <p:spPr>
          <a:xfrm>
            <a:off x="1701360" y="1628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2" name="CustomShape 42"/>
          <p:cNvSpPr/>
          <p:nvPr/>
        </p:nvSpPr>
        <p:spPr>
          <a:xfrm>
            <a:off x="1737360" y="201168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3" name="CustomShape 43"/>
          <p:cNvSpPr/>
          <p:nvPr/>
        </p:nvSpPr>
        <p:spPr>
          <a:xfrm>
            <a:off x="1953360" y="1268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4" name="CustomShape 44"/>
          <p:cNvSpPr/>
          <p:nvPr/>
        </p:nvSpPr>
        <p:spPr>
          <a:xfrm>
            <a:off x="2136960" y="223128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5" name="CustomShape 45"/>
          <p:cNvSpPr/>
          <p:nvPr/>
        </p:nvSpPr>
        <p:spPr>
          <a:xfrm>
            <a:off x="2241360" y="1628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6" name="CustomShape 46"/>
          <p:cNvSpPr/>
          <p:nvPr/>
        </p:nvSpPr>
        <p:spPr>
          <a:xfrm>
            <a:off x="1521360" y="231300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7" name="CustomShape 47"/>
          <p:cNvSpPr/>
          <p:nvPr/>
        </p:nvSpPr>
        <p:spPr>
          <a:xfrm>
            <a:off x="2601360" y="234900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8" name="CustomShape 48"/>
          <p:cNvSpPr/>
          <p:nvPr/>
        </p:nvSpPr>
        <p:spPr>
          <a:xfrm>
            <a:off x="2169360" y="278928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9" name="CustomShape 49"/>
          <p:cNvSpPr/>
          <p:nvPr/>
        </p:nvSpPr>
        <p:spPr>
          <a:xfrm>
            <a:off x="873360" y="249300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0" name="CustomShape 50"/>
          <p:cNvSpPr/>
          <p:nvPr/>
        </p:nvSpPr>
        <p:spPr>
          <a:xfrm>
            <a:off x="1053360" y="260100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1" name="CustomShape 51"/>
          <p:cNvSpPr/>
          <p:nvPr/>
        </p:nvSpPr>
        <p:spPr>
          <a:xfrm>
            <a:off x="945360" y="281700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2" name="CustomShape 52"/>
          <p:cNvSpPr/>
          <p:nvPr/>
        </p:nvSpPr>
        <p:spPr>
          <a:xfrm>
            <a:off x="1374840" y="284220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3" name="CustomShape 53"/>
          <p:cNvSpPr/>
          <p:nvPr/>
        </p:nvSpPr>
        <p:spPr>
          <a:xfrm>
            <a:off x="1377360" y="198900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4" name="CustomShape 54"/>
          <p:cNvSpPr/>
          <p:nvPr/>
        </p:nvSpPr>
        <p:spPr>
          <a:xfrm>
            <a:off x="1377360" y="1772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5" name="CustomShape 55"/>
          <p:cNvSpPr/>
          <p:nvPr/>
        </p:nvSpPr>
        <p:spPr>
          <a:xfrm>
            <a:off x="1917360" y="1484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6" name="CustomShape 56"/>
          <p:cNvSpPr/>
          <p:nvPr/>
        </p:nvSpPr>
        <p:spPr>
          <a:xfrm>
            <a:off x="2241360" y="1520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7" name="CustomShape 57"/>
          <p:cNvSpPr/>
          <p:nvPr/>
        </p:nvSpPr>
        <p:spPr>
          <a:xfrm>
            <a:off x="2410560" y="17258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8" name="CustomShape 58"/>
          <p:cNvSpPr/>
          <p:nvPr/>
        </p:nvSpPr>
        <p:spPr>
          <a:xfrm>
            <a:off x="2025360" y="1700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9" name="CustomShape 59"/>
          <p:cNvSpPr/>
          <p:nvPr/>
        </p:nvSpPr>
        <p:spPr>
          <a:xfrm>
            <a:off x="2222280" y="188460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0" name="CustomShape 60"/>
          <p:cNvSpPr/>
          <p:nvPr/>
        </p:nvSpPr>
        <p:spPr>
          <a:xfrm>
            <a:off x="2349360" y="1853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1" name="CustomShape 61"/>
          <p:cNvSpPr/>
          <p:nvPr/>
        </p:nvSpPr>
        <p:spPr>
          <a:xfrm>
            <a:off x="1665360" y="872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2" name="CustomShape 62"/>
          <p:cNvSpPr/>
          <p:nvPr/>
        </p:nvSpPr>
        <p:spPr>
          <a:xfrm>
            <a:off x="1665360" y="1196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3" name="CustomShape 63"/>
          <p:cNvSpPr/>
          <p:nvPr/>
        </p:nvSpPr>
        <p:spPr>
          <a:xfrm>
            <a:off x="1798560" y="14378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4" name="CustomShape 64"/>
          <p:cNvSpPr/>
          <p:nvPr/>
        </p:nvSpPr>
        <p:spPr>
          <a:xfrm>
            <a:off x="1917360" y="944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5" name="CustomShape 65"/>
          <p:cNvSpPr/>
          <p:nvPr/>
        </p:nvSpPr>
        <p:spPr>
          <a:xfrm>
            <a:off x="2277360" y="1232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6" name="CustomShape 66"/>
          <p:cNvSpPr/>
          <p:nvPr/>
        </p:nvSpPr>
        <p:spPr>
          <a:xfrm>
            <a:off x="899640" y="1556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7" name="CustomShape 67"/>
          <p:cNvSpPr/>
          <p:nvPr/>
        </p:nvSpPr>
        <p:spPr>
          <a:xfrm>
            <a:off x="873360" y="1808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8" name="CustomShape 68"/>
          <p:cNvSpPr/>
          <p:nvPr/>
        </p:nvSpPr>
        <p:spPr>
          <a:xfrm>
            <a:off x="1161360" y="216900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9" name="CustomShape 69"/>
          <p:cNvSpPr/>
          <p:nvPr/>
        </p:nvSpPr>
        <p:spPr>
          <a:xfrm>
            <a:off x="1665360" y="242100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0" name="CustomShape 70"/>
          <p:cNvSpPr/>
          <p:nvPr/>
        </p:nvSpPr>
        <p:spPr>
          <a:xfrm>
            <a:off x="1953360" y="208368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1" name="CustomShape 71"/>
          <p:cNvSpPr/>
          <p:nvPr/>
        </p:nvSpPr>
        <p:spPr>
          <a:xfrm>
            <a:off x="1845360" y="190368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2" name="CustomShape 72"/>
          <p:cNvSpPr/>
          <p:nvPr/>
        </p:nvSpPr>
        <p:spPr>
          <a:xfrm>
            <a:off x="1601640" y="1736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3" name="CustomShape 73"/>
          <p:cNvSpPr/>
          <p:nvPr/>
        </p:nvSpPr>
        <p:spPr>
          <a:xfrm>
            <a:off x="1485360" y="1376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4" name="CustomShape 74"/>
          <p:cNvSpPr/>
          <p:nvPr/>
        </p:nvSpPr>
        <p:spPr>
          <a:xfrm>
            <a:off x="2025360" y="1520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5" name="CustomShape 75"/>
          <p:cNvSpPr/>
          <p:nvPr/>
        </p:nvSpPr>
        <p:spPr>
          <a:xfrm>
            <a:off x="2349360" y="1448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6" name="CustomShape 76"/>
          <p:cNvSpPr/>
          <p:nvPr/>
        </p:nvSpPr>
        <p:spPr>
          <a:xfrm>
            <a:off x="1403640" y="238500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7" name="CustomShape 77"/>
          <p:cNvSpPr/>
          <p:nvPr/>
        </p:nvSpPr>
        <p:spPr>
          <a:xfrm>
            <a:off x="1466280" y="273528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8" name="CustomShape 78"/>
          <p:cNvSpPr/>
          <p:nvPr/>
        </p:nvSpPr>
        <p:spPr>
          <a:xfrm>
            <a:off x="3494520" y="764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9" name="CustomShape 79"/>
          <p:cNvSpPr/>
          <p:nvPr/>
        </p:nvSpPr>
        <p:spPr>
          <a:xfrm>
            <a:off x="3530520" y="1232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0" name="CustomShape 80"/>
          <p:cNvSpPr/>
          <p:nvPr/>
        </p:nvSpPr>
        <p:spPr>
          <a:xfrm>
            <a:off x="3494520" y="220500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1" name="CustomShape 81"/>
          <p:cNvSpPr/>
          <p:nvPr/>
        </p:nvSpPr>
        <p:spPr>
          <a:xfrm>
            <a:off x="4070520" y="980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2" name="CustomShape 82"/>
          <p:cNvSpPr/>
          <p:nvPr/>
        </p:nvSpPr>
        <p:spPr>
          <a:xfrm>
            <a:off x="4034520" y="1448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3" name="CustomShape 83"/>
          <p:cNvSpPr/>
          <p:nvPr/>
        </p:nvSpPr>
        <p:spPr>
          <a:xfrm>
            <a:off x="3926520" y="191700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4" name="CustomShape 84"/>
          <p:cNvSpPr/>
          <p:nvPr/>
        </p:nvSpPr>
        <p:spPr>
          <a:xfrm>
            <a:off x="5078520" y="800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5" name="CustomShape 85"/>
          <p:cNvSpPr/>
          <p:nvPr/>
        </p:nvSpPr>
        <p:spPr>
          <a:xfrm>
            <a:off x="4430520" y="211968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6" name="CustomShape 86"/>
          <p:cNvSpPr/>
          <p:nvPr/>
        </p:nvSpPr>
        <p:spPr>
          <a:xfrm>
            <a:off x="5330520" y="1268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7" name="CustomShape 87"/>
          <p:cNvSpPr/>
          <p:nvPr/>
        </p:nvSpPr>
        <p:spPr>
          <a:xfrm>
            <a:off x="5258520" y="160092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8" name="CustomShape 88"/>
          <p:cNvSpPr/>
          <p:nvPr/>
        </p:nvSpPr>
        <p:spPr>
          <a:xfrm>
            <a:off x="4826520" y="252900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9" name="CustomShape 89"/>
          <p:cNvSpPr/>
          <p:nvPr/>
        </p:nvSpPr>
        <p:spPr>
          <a:xfrm>
            <a:off x="4934520" y="215568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0" name="CustomShape 90"/>
          <p:cNvSpPr/>
          <p:nvPr/>
        </p:nvSpPr>
        <p:spPr>
          <a:xfrm>
            <a:off x="5258520" y="267300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1" name="CustomShape 91"/>
          <p:cNvSpPr/>
          <p:nvPr/>
        </p:nvSpPr>
        <p:spPr>
          <a:xfrm>
            <a:off x="5474520" y="263700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2" name="CustomShape 92"/>
          <p:cNvSpPr/>
          <p:nvPr/>
        </p:nvSpPr>
        <p:spPr>
          <a:xfrm>
            <a:off x="3746520" y="82836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3" name="CustomShape 93"/>
          <p:cNvSpPr/>
          <p:nvPr/>
        </p:nvSpPr>
        <p:spPr>
          <a:xfrm>
            <a:off x="3782520" y="1124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4" name="CustomShape 94"/>
          <p:cNvSpPr/>
          <p:nvPr/>
        </p:nvSpPr>
        <p:spPr>
          <a:xfrm>
            <a:off x="3926520" y="1304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5" name="CustomShape 95"/>
          <p:cNvSpPr/>
          <p:nvPr/>
        </p:nvSpPr>
        <p:spPr>
          <a:xfrm>
            <a:off x="3998520" y="1412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6" name="CustomShape 96"/>
          <p:cNvSpPr/>
          <p:nvPr/>
        </p:nvSpPr>
        <p:spPr>
          <a:xfrm>
            <a:off x="4178520" y="1664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7" name="CustomShape 97"/>
          <p:cNvSpPr/>
          <p:nvPr/>
        </p:nvSpPr>
        <p:spPr>
          <a:xfrm>
            <a:off x="4430520" y="1628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8" name="CustomShape 98"/>
          <p:cNvSpPr/>
          <p:nvPr/>
        </p:nvSpPr>
        <p:spPr>
          <a:xfrm>
            <a:off x="4466520" y="201168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9" name="CustomShape 99"/>
          <p:cNvSpPr/>
          <p:nvPr/>
        </p:nvSpPr>
        <p:spPr>
          <a:xfrm>
            <a:off x="4682520" y="1268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0" name="CustomShape 100"/>
          <p:cNvSpPr/>
          <p:nvPr/>
        </p:nvSpPr>
        <p:spPr>
          <a:xfrm>
            <a:off x="4866120" y="223128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1" name="CustomShape 101"/>
          <p:cNvSpPr/>
          <p:nvPr/>
        </p:nvSpPr>
        <p:spPr>
          <a:xfrm>
            <a:off x="4970520" y="1628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2" name="CustomShape 102"/>
          <p:cNvSpPr/>
          <p:nvPr/>
        </p:nvSpPr>
        <p:spPr>
          <a:xfrm>
            <a:off x="4250520" y="231300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3" name="CustomShape 103"/>
          <p:cNvSpPr/>
          <p:nvPr/>
        </p:nvSpPr>
        <p:spPr>
          <a:xfrm>
            <a:off x="5330520" y="234900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4" name="CustomShape 104"/>
          <p:cNvSpPr/>
          <p:nvPr/>
        </p:nvSpPr>
        <p:spPr>
          <a:xfrm>
            <a:off x="4898520" y="278928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5" name="CustomShape 105"/>
          <p:cNvSpPr/>
          <p:nvPr/>
        </p:nvSpPr>
        <p:spPr>
          <a:xfrm>
            <a:off x="3602520" y="249300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6" name="CustomShape 106"/>
          <p:cNvSpPr/>
          <p:nvPr/>
        </p:nvSpPr>
        <p:spPr>
          <a:xfrm>
            <a:off x="3782520" y="260100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7" name="CustomShape 107"/>
          <p:cNvSpPr/>
          <p:nvPr/>
        </p:nvSpPr>
        <p:spPr>
          <a:xfrm>
            <a:off x="3674520" y="281700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8" name="CustomShape 108"/>
          <p:cNvSpPr/>
          <p:nvPr/>
        </p:nvSpPr>
        <p:spPr>
          <a:xfrm>
            <a:off x="4104000" y="284220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9" name="CustomShape 109"/>
          <p:cNvSpPr/>
          <p:nvPr/>
        </p:nvSpPr>
        <p:spPr>
          <a:xfrm>
            <a:off x="4106520" y="198900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0" name="CustomShape 110"/>
          <p:cNvSpPr/>
          <p:nvPr/>
        </p:nvSpPr>
        <p:spPr>
          <a:xfrm>
            <a:off x="4106520" y="1772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1" name="CustomShape 111"/>
          <p:cNvSpPr/>
          <p:nvPr/>
        </p:nvSpPr>
        <p:spPr>
          <a:xfrm>
            <a:off x="4646520" y="1484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2" name="CustomShape 112"/>
          <p:cNvSpPr/>
          <p:nvPr/>
        </p:nvSpPr>
        <p:spPr>
          <a:xfrm>
            <a:off x="4970520" y="1520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3" name="CustomShape 113"/>
          <p:cNvSpPr/>
          <p:nvPr/>
        </p:nvSpPr>
        <p:spPr>
          <a:xfrm>
            <a:off x="5139720" y="17258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4" name="CustomShape 114"/>
          <p:cNvSpPr/>
          <p:nvPr/>
        </p:nvSpPr>
        <p:spPr>
          <a:xfrm>
            <a:off x="4754520" y="1700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5" name="CustomShape 115"/>
          <p:cNvSpPr/>
          <p:nvPr/>
        </p:nvSpPr>
        <p:spPr>
          <a:xfrm>
            <a:off x="4951440" y="188460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6" name="CustomShape 116"/>
          <p:cNvSpPr/>
          <p:nvPr/>
        </p:nvSpPr>
        <p:spPr>
          <a:xfrm>
            <a:off x="5078520" y="186336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7" name="CustomShape 117"/>
          <p:cNvSpPr/>
          <p:nvPr/>
        </p:nvSpPr>
        <p:spPr>
          <a:xfrm>
            <a:off x="4394520" y="872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8" name="CustomShape 118"/>
          <p:cNvSpPr/>
          <p:nvPr/>
        </p:nvSpPr>
        <p:spPr>
          <a:xfrm>
            <a:off x="4394520" y="1196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9" name="CustomShape 119"/>
          <p:cNvSpPr/>
          <p:nvPr/>
        </p:nvSpPr>
        <p:spPr>
          <a:xfrm>
            <a:off x="4527720" y="14378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0" name="CustomShape 120"/>
          <p:cNvSpPr/>
          <p:nvPr/>
        </p:nvSpPr>
        <p:spPr>
          <a:xfrm>
            <a:off x="4646520" y="944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1" name="CustomShape 121"/>
          <p:cNvSpPr/>
          <p:nvPr/>
        </p:nvSpPr>
        <p:spPr>
          <a:xfrm>
            <a:off x="5006520" y="1232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2" name="CustomShape 122"/>
          <p:cNvSpPr/>
          <p:nvPr/>
        </p:nvSpPr>
        <p:spPr>
          <a:xfrm>
            <a:off x="3628800" y="1556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3" name="CustomShape 123"/>
          <p:cNvSpPr/>
          <p:nvPr/>
        </p:nvSpPr>
        <p:spPr>
          <a:xfrm>
            <a:off x="3602520" y="1808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4" name="CustomShape 124"/>
          <p:cNvSpPr/>
          <p:nvPr/>
        </p:nvSpPr>
        <p:spPr>
          <a:xfrm>
            <a:off x="3890520" y="216900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5" name="CustomShape 125"/>
          <p:cNvSpPr/>
          <p:nvPr/>
        </p:nvSpPr>
        <p:spPr>
          <a:xfrm>
            <a:off x="4394520" y="242100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6" name="CustomShape 126"/>
          <p:cNvSpPr/>
          <p:nvPr/>
        </p:nvSpPr>
        <p:spPr>
          <a:xfrm>
            <a:off x="4682520" y="208368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7" name="CustomShape 127"/>
          <p:cNvSpPr/>
          <p:nvPr/>
        </p:nvSpPr>
        <p:spPr>
          <a:xfrm>
            <a:off x="4574520" y="190368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8" name="CustomShape 128"/>
          <p:cNvSpPr/>
          <p:nvPr/>
        </p:nvSpPr>
        <p:spPr>
          <a:xfrm>
            <a:off x="4330800" y="1736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9" name="CustomShape 129"/>
          <p:cNvSpPr/>
          <p:nvPr/>
        </p:nvSpPr>
        <p:spPr>
          <a:xfrm>
            <a:off x="4214520" y="1376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0" name="CustomShape 130"/>
          <p:cNvSpPr/>
          <p:nvPr/>
        </p:nvSpPr>
        <p:spPr>
          <a:xfrm>
            <a:off x="4754520" y="1520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1" name="CustomShape 131"/>
          <p:cNvSpPr/>
          <p:nvPr/>
        </p:nvSpPr>
        <p:spPr>
          <a:xfrm>
            <a:off x="5078520" y="1448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2" name="CustomShape 132"/>
          <p:cNvSpPr/>
          <p:nvPr/>
        </p:nvSpPr>
        <p:spPr>
          <a:xfrm>
            <a:off x="4132800" y="238500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3" name="CustomShape 133"/>
          <p:cNvSpPr/>
          <p:nvPr/>
        </p:nvSpPr>
        <p:spPr>
          <a:xfrm>
            <a:off x="4195080" y="273528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4" name="CustomShape 134"/>
          <p:cNvSpPr/>
          <p:nvPr/>
        </p:nvSpPr>
        <p:spPr>
          <a:xfrm>
            <a:off x="6172200" y="694800"/>
            <a:ext cx="2284920" cy="228492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5" name="Line 135"/>
          <p:cNvSpPr/>
          <p:nvPr/>
        </p:nvSpPr>
        <p:spPr>
          <a:xfrm flipV="1">
            <a:off x="7315200" y="2969640"/>
            <a:ext cx="360" cy="10800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6" name="Line 136"/>
          <p:cNvSpPr/>
          <p:nvPr/>
        </p:nvSpPr>
        <p:spPr>
          <a:xfrm flipV="1">
            <a:off x="6522840" y="2969640"/>
            <a:ext cx="360" cy="10800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7" name="Line 137"/>
          <p:cNvSpPr/>
          <p:nvPr/>
        </p:nvSpPr>
        <p:spPr>
          <a:xfrm flipV="1">
            <a:off x="8035200" y="2969640"/>
            <a:ext cx="360" cy="10800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8" name="CustomShape 138"/>
          <p:cNvSpPr/>
          <p:nvPr/>
        </p:nvSpPr>
        <p:spPr>
          <a:xfrm>
            <a:off x="6271200" y="3006000"/>
            <a:ext cx="47628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2c2a29"/>
                </a:solidFill>
                <a:latin typeface="Arial"/>
                <a:ea typeface="DejaVu Sans"/>
              </a:rPr>
              <a:t>AA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9" name="CustomShape 139"/>
          <p:cNvSpPr/>
          <p:nvPr/>
        </p:nvSpPr>
        <p:spPr>
          <a:xfrm>
            <a:off x="7068240" y="2996640"/>
            <a:ext cx="47628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2c2a29"/>
                </a:solidFill>
                <a:latin typeface="Arial"/>
                <a:ea typeface="DejaVu Sans"/>
              </a:rPr>
              <a:t>AB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0" name="CustomShape 140"/>
          <p:cNvSpPr/>
          <p:nvPr/>
        </p:nvSpPr>
        <p:spPr>
          <a:xfrm>
            <a:off x="7799400" y="3006000"/>
            <a:ext cx="47628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2c2a29"/>
                </a:solidFill>
                <a:latin typeface="Arial"/>
                <a:ea typeface="DejaVu Sans"/>
              </a:rPr>
              <a:t>BB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1" name="Line 141"/>
          <p:cNvSpPr/>
          <p:nvPr/>
        </p:nvSpPr>
        <p:spPr>
          <a:xfrm flipV="1">
            <a:off x="6522840" y="701640"/>
            <a:ext cx="360" cy="226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custDash>
              <a:ds d="1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2" name="Line 142"/>
          <p:cNvSpPr/>
          <p:nvPr/>
        </p:nvSpPr>
        <p:spPr>
          <a:xfrm flipV="1">
            <a:off x="7315200" y="701640"/>
            <a:ext cx="360" cy="226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custDash>
              <a:ds d="1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3" name="Line 143"/>
          <p:cNvSpPr/>
          <p:nvPr/>
        </p:nvSpPr>
        <p:spPr>
          <a:xfrm flipV="1">
            <a:off x="8035200" y="701640"/>
            <a:ext cx="360" cy="226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custDash>
              <a:ds d="1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4" name="CustomShape 144"/>
          <p:cNvSpPr/>
          <p:nvPr/>
        </p:nvSpPr>
        <p:spPr>
          <a:xfrm>
            <a:off x="6241680" y="773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5" name="CustomShape 145"/>
          <p:cNvSpPr/>
          <p:nvPr/>
        </p:nvSpPr>
        <p:spPr>
          <a:xfrm>
            <a:off x="6277680" y="1241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6" name="CustomShape 146"/>
          <p:cNvSpPr/>
          <p:nvPr/>
        </p:nvSpPr>
        <p:spPr>
          <a:xfrm>
            <a:off x="6241680" y="221400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7" name="CustomShape 147"/>
          <p:cNvSpPr/>
          <p:nvPr/>
        </p:nvSpPr>
        <p:spPr>
          <a:xfrm>
            <a:off x="6818040" y="989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8" name="CustomShape 148"/>
          <p:cNvSpPr/>
          <p:nvPr/>
        </p:nvSpPr>
        <p:spPr>
          <a:xfrm>
            <a:off x="6782040" y="1457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9" name="CustomShape 149"/>
          <p:cNvSpPr/>
          <p:nvPr/>
        </p:nvSpPr>
        <p:spPr>
          <a:xfrm>
            <a:off x="6674040" y="1925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0" name="CustomShape 150"/>
          <p:cNvSpPr/>
          <p:nvPr/>
        </p:nvSpPr>
        <p:spPr>
          <a:xfrm>
            <a:off x="7826040" y="809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1" name="CustomShape 151"/>
          <p:cNvSpPr/>
          <p:nvPr/>
        </p:nvSpPr>
        <p:spPr>
          <a:xfrm>
            <a:off x="7178040" y="212868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2" name="CustomShape 152"/>
          <p:cNvSpPr/>
          <p:nvPr/>
        </p:nvSpPr>
        <p:spPr>
          <a:xfrm>
            <a:off x="8078040" y="1277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3" name="CustomShape 153"/>
          <p:cNvSpPr/>
          <p:nvPr/>
        </p:nvSpPr>
        <p:spPr>
          <a:xfrm>
            <a:off x="8006040" y="160992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4" name="CustomShape 154"/>
          <p:cNvSpPr/>
          <p:nvPr/>
        </p:nvSpPr>
        <p:spPr>
          <a:xfrm>
            <a:off x="7574040" y="253800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5" name="CustomShape 155"/>
          <p:cNvSpPr/>
          <p:nvPr/>
        </p:nvSpPr>
        <p:spPr>
          <a:xfrm>
            <a:off x="7682040" y="216468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6" name="CustomShape 156"/>
          <p:cNvSpPr/>
          <p:nvPr/>
        </p:nvSpPr>
        <p:spPr>
          <a:xfrm>
            <a:off x="8006040" y="268200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7" name="CustomShape 157"/>
          <p:cNvSpPr/>
          <p:nvPr/>
        </p:nvSpPr>
        <p:spPr>
          <a:xfrm>
            <a:off x="8222040" y="264600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8" name="CustomShape 158"/>
          <p:cNvSpPr/>
          <p:nvPr/>
        </p:nvSpPr>
        <p:spPr>
          <a:xfrm>
            <a:off x="6493680" y="83736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9" name="CustomShape 159"/>
          <p:cNvSpPr/>
          <p:nvPr/>
        </p:nvSpPr>
        <p:spPr>
          <a:xfrm>
            <a:off x="6529680" y="1133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0" name="CustomShape 160"/>
          <p:cNvSpPr/>
          <p:nvPr/>
        </p:nvSpPr>
        <p:spPr>
          <a:xfrm>
            <a:off x="6674040" y="1313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1" name="CustomShape 161"/>
          <p:cNvSpPr/>
          <p:nvPr/>
        </p:nvSpPr>
        <p:spPr>
          <a:xfrm>
            <a:off x="6746040" y="1421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2" name="CustomShape 162"/>
          <p:cNvSpPr/>
          <p:nvPr/>
        </p:nvSpPr>
        <p:spPr>
          <a:xfrm>
            <a:off x="6926040" y="1673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3" name="CustomShape 163"/>
          <p:cNvSpPr/>
          <p:nvPr/>
        </p:nvSpPr>
        <p:spPr>
          <a:xfrm>
            <a:off x="7178040" y="1637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4" name="CustomShape 164"/>
          <p:cNvSpPr/>
          <p:nvPr/>
        </p:nvSpPr>
        <p:spPr>
          <a:xfrm>
            <a:off x="7214040" y="202068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5" name="CustomShape 165"/>
          <p:cNvSpPr/>
          <p:nvPr/>
        </p:nvSpPr>
        <p:spPr>
          <a:xfrm>
            <a:off x="7430040" y="1277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6" name="CustomShape 166"/>
          <p:cNvSpPr/>
          <p:nvPr/>
        </p:nvSpPr>
        <p:spPr>
          <a:xfrm>
            <a:off x="7613280" y="224028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7" name="CustomShape 167"/>
          <p:cNvSpPr/>
          <p:nvPr/>
        </p:nvSpPr>
        <p:spPr>
          <a:xfrm>
            <a:off x="7718040" y="1637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8" name="CustomShape 168"/>
          <p:cNvSpPr/>
          <p:nvPr/>
        </p:nvSpPr>
        <p:spPr>
          <a:xfrm>
            <a:off x="6998040" y="232200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9" name="CustomShape 169"/>
          <p:cNvSpPr/>
          <p:nvPr/>
        </p:nvSpPr>
        <p:spPr>
          <a:xfrm>
            <a:off x="8078040" y="235800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0" name="CustomShape 170"/>
          <p:cNvSpPr/>
          <p:nvPr/>
        </p:nvSpPr>
        <p:spPr>
          <a:xfrm>
            <a:off x="7646040" y="280152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1" name="CustomShape 171"/>
          <p:cNvSpPr/>
          <p:nvPr/>
        </p:nvSpPr>
        <p:spPr>
          <a:xfrm>
            <a:off x="6349680" y="250200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2" name="CustomShape 172"/>
          <p:cNvSpPr/>
          <p:nvPr/>
        </p:nvSpPr>
        <p:spPr>
          <a:xfrm>
            <a:off x="6529680" y="261000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3" name="CustomShape 173"/>
          <p:cNvSpPr/>
          <p:nvPr/>
        </p:nvSpPr>
        <p:spPr>
          <a:xfrm>
            <a:off x="6421680" y="282600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4" name="CustomShape 174"/>
          <p:cNvSpPr/>
          <p:nvPr/>
        </p:nvSpPr>
        <p:spPr>
          <a:xfrm>
            <a:off x="6851520" y="285120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5" name="CustomShape 175"/>
          <p:cNvSpPr/>
          <p:nvPr/>
        </p:nvSpPr>
        <p:spPr>
          <a:xfrm>
            <a:off x="6854040" y="1997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6" name="CustomShape 176"/>
          <p:cNvSpPr/>
          <p:nvPr/>
        </p:nvSpPr>
        <p:spPr>
          <a:xfrm>
            <a:off x="6854040" y="1781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7" name="CustomShape 177"/>
          <p:cNvSpPr/>
          <p:nvPr/>
        </p:nvSpPr>
        <p:spPr>
          <a:xfrm>
            <a:off x="7394040" y="1493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8" name="CustomShape 178"/>
          <p:cNvSpPr/>
          <p:nvPr/>
        </p:nvSpPr>
        <p:spPr>
          <a:xfrm>
            <a:off x="7718040" y="1529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9" name="CustomShape 179"/>
          <p:cNvSpPr/>
          <p:nvPr/>
        </p:nvSpPr>
        <p:spPr>
          <a:xfrm>
            <a:off x="7887240" y="17348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0" name="CustomShape 180"/>
          <p:cNvSpPr/>
          <p:nvPr/>
        </p:nvSpPr>
        <p:spPr>
          <a:xfrm>
            <a:off x="7502040" y="1709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1" name="CustomShape 181"/>
          <p:cNvSpPr/>
          <p:nvPr/>
        </p:nvSpPr>
        <p:spPr>
          <a:xfrm>
            <a:off x="7698600" y="18932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2" name="CustomShape 182"/>
          <p:cNvSpPr/>
          <p:nvPr/>
        </p:nvSpPr>
        <p:spPr>
          <a:xfrm>
            <a:off x="7826040" y="187236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3" name="CustomShape 183"/>
          <p:cNvSpPr/>
          <p:nvPr/>
        </p:nvSpPr>
        <p:spPr>
          <a:xfrm>
            <a:off x="7142040" y="881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4" name="CustomShape 184"/>
          <p:cNvSpPr/>
          <p:nvPr/>
        </p:nvSpPr>
        <p:spPr>
          <a:xfrm>
            <a:off x="7142040" y="1205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5" name="CustomShape 185"/>
          <p:cNvSpPr/>
          <p:nvPr/>
        </p:nvSpPr>
        <p:spPr>
          <a:xfrm>
            <a:off x="7275240" y="14468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6" name="CustomShape 186"/>
          <p:cNvSpPr/>
          <p:nvPr/>
        </p:nvSpPr>
        <p:spPr>
          <a:xfrm>
            <a:off x="7394040" y="953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7" name="CustomShape 187"/>
          <p:cNvSpPr/>
          <p:nvPr/>
        </p:nvSpPr>
        <p:spPr>
          <a:xfrm>
            <a:off x="7754040" y="1241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8" name="CustomShape 188"/>
          <p:cNvSpPr/>
          <p:nvPr/>
        </p:nvSpPr>
        <p:spPr>
          <a:xfrm>
            <a:off x="6375960" y="1565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9" name="CustomShape 189"/>
          <p:cNvSpPr/>
          <p:nvPr/>
        </p:nvSpPr>
        <p:spPr>
          <a:xfrm>
            <a:off x="6349680" y="1817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0" name="CustomShape 190"/>
          <p:cNvSpPr/>
          <p:nvPr/>
        </p:nvSpPr>
        <p:spPr>
          <a:xfrm>
            <a:off x="6638040" y="2177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1" name="CustomShape 191"/>
          <p:cNvSpPr/>
          <p:nvPr/>
        </p:nvSpPr>
        <p:spPr>
          <a:xfrm>
            <a:off x="7142040" y="243000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2" name="CustomShape 192"/>
          <p:cNvSpPr/>
          <p:nvPr/>
        </p:nvSpPr>
        <p:spPr>
          <a:xfrm>
            <a:off x="7430040" y="209268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3" name="CustomShape 193"/>
          <p:cNvSpPr/>
          <p:nvPr/>
        </p:nvSpPr>
        <p:spPr>
          <a:xfrm>
            <a:off x="7322040" y="191268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4" name="CustomShape 194"/>
          <p:cNvSpPr/>
          <p:nvPr/>
        </p:nvSpPr>
        <p:spPr>
          <a:xfrm>
            <a:off x="7078320" y="1745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5" name="CustomShape 195"/>
          <p:cNvSpPr/>
          <p:nvPr/>
        </p:nvSpPr>
        <p:spPr>
          <a:xfrm>
            <a:off x="6962040" y="1385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6" name="CustomShape 196"/>
          <p:cNvSpPr/>
          <p:nvPr/>
        </p:nvSpPr>
        <p:spPr>
          <a:xfrm>
            <a:off x="7502040" y="1529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7" name="CustomShape 197"/>
          <p:cNvSpPr/>
          <p:nvPr/>
        </p:nvSpPr>
        <p:spPr>
          <a:xfrm>
            <a:off x="7826040" y="145764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8" name="CustomShape 198"/>
          <p:cNvSpPr/>
          <p:nvPr/>
        </p:nvSpPr>
        <p:spPr>
          <a:xfrm>
            <a:off x="6880320" y="239400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9" name="CustomShape 199"/>
          <p:cNvSpPr/>
          <p:nvPr/>
        </p:nvSpPr>
        <p:spPr>
          <a:xfrm rot="16200000">
            <a:off x="-882720" y="4410720"/>
            <a:ext cx="247752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2c2a29"/>
                </a:solidFill>
                <a:latin typeface="Arial"/>
                <a:ea typeface="DejaVu Sans"/>
              </a:rPr>
              <a:t>LOD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780" name="CustomShape 200"/>
          <p:cNvSpPr/>
          <p:nvPr/>
        </p:nvSpPr>
        <p:spPr>
          <a:xfrm>
            <a:off x="3332520" y="6199560"/>
            <a:ext cx="247752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2c2a29"/>
                </a:solidFill>
                <a:latin typeface="Arial"/>
                <a:ea typeface="DejaVu Sans"/>
              </a:rPr>
              <a:t>Chr 1 (Mb)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781" name="Line 201"/>
          <p:cNvSpPr/>
          <p:nvPr/>
        </p:nvSpPr>
        <p:spPr>
          <a:xfrm flipV="1">
            <a:off x="689760" y="1828800"/>
            <a:ext cx="2273040" cy="5580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2" name="Line 202"/>
          <p:cNvSpPr/>
          <p:nvPr/>
        </p:nvSpPr>
        <p:spPr>
          <a:xfrm flipV="1">
            <a:off x="3421800" y="1368720"/>
            <a:ext cx="2300040" cy="80496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3" name="Line 203"/>
          <p:cNvSpPr/>
          <p:nvPr/>
        </p:nvSpPr>
        <p:spPr>
          <a:xfrm flipH="1">
            <a:off x="6173280" y="847080"/>
            <a:ext cx="2280600" cy="199980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4" name="CustomShape 204"/>
          <p:cNvSpPr/>
          <p:nvPr/>
        </p:nvSpPr>
        <p:spPr>
          <a:xfrm>
            <a:off x="1750680" y="3323520"/>
            <a:ext cx="117000" cy="2630880"/>
          </a:xfrm>
          <a:custGeom>
            <a:avLst/>
            <a:gdLst/>
            <a:ahLst/>
            <a:rect l="l" t="t" r="r" b="b"/>
            <a:pathLst>
              <a:path w="117945" h="2631882">
                <a:moveTo>
                  <a:pt x="117945" y="2631882"/>
                </a:moveTo>
                <a:cubicBezTo>
                  <a:pt x="65598" y="2087880"/>
                  <a:pt x="13252" y="1543879"/>
                  <a:pt x="6626" y="1105232"/>
                </a:cubicBezTo>
                <a:cubicBezTo>
                  <a:pt x="0" y="666585"/>
                  <a:pt x="39094" y="333292"/>
                  <a:pt x="78188" y="0"/>
                </a:cubicBezTo>
              </a:path>
            </a:pathLst>
          </a:custGeom>
          <a:noFill/>
          <a:ln w="19080">
            <a:solidFill>
              <a:schemeClr val="tx1">
                <a:lumMod val="65000"/>
                <a:lumOff val="35000"/>
              </a:schemeClr>
            </a:solidFill>
            <a:round/>
            <a:headEnd len="med" type="diamond" w="med"/>
            <a:tailEnd len="lg" type="stealth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5" name="CustomShape 205"/>
          <p:cNvSpPr/>
          <p:nvPr/>
        </p:nvSpPr>
        <p:spPr>
          <a:xfrm>
            <a:off x="4453920" y="3309120"/>
            <a:ext cx="117000" cy="2630880"/>
          </a:xfrm>
          <a:custGeom>
            <a:avLst/>
            <a:gdLst/>
            <a:ahLst/>
            <a:rect l="l" t="t" r="r" b="b"/>
            <a:pathLst>
              <a:path w="117945" h="2631882">
                <a:moveTo>
                  <a:pt x="117945" y="2631882"/>
                </a:moveTo>
                <a:cubicBezTo>
                  <a:pt x="65598" y="2087880"/>
                  <a:pt x="13252" y="1543879"/>
                  <a:pt x="6626" y="1105232"/>
                </a:cubicBezTo>
                <a:cubicBezTo>
                  <a:pt x="0" y="666585"/>
                  <a:pt x="39094" y="333292"/>
                  <a:pt x="78188" y="0"/>
                </a:cubicBezTo>
              </a:path>
            </a:pathLst>
          </a:custGeom>
          <a:noFill/>
          <a:ln w="19080">
            <a:solidFill>
              <a:schemeClr val="tx1">
                <a:lumMod val="65000"/>
                <a:lumOff val="35000"/>
              </a:schemeClr>
            </a:solidFill>
            <a:round/>
            <a:headEnd len="med" type="diamond" w="med"/>
            <a:tailEnd len="lg" type="stealth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6" name="CustomShape 206"/>
          <p:cNvSpPr/>
          <p:nvPr/>
        </p:nvSpPr>
        <p:spPr>
          <a:xfrm>
            <a:off x="7239600" y="3318480"/>
            <a:ext cx="226800" cy="2630880"/>
          </a:xfrm>
          <a:custGeom>
            <a:avLst/>
            <a:gdLst/>
            <a:ahLst/>
            <a:rect l="l" t="t" r="r" b="b"/>
            <a:pathLst>
              <a:path w="227939" h="2631882">
                <a:moveTo>
                  <a:pt x="227939" y="2631882"/>
                </a:moveTo>
                <a:cubicBezTo>
                  <a:pt x="175592" y="2087880"/>
                  <a:pt x="58310" y="1567732"/>
                  <a:pt x="29155" y="1129085"/>
                </a:cubicBezTo>
                <a:cubicBezTo>
                  <a:pt x="0" y="690438"/>
                  <a:pt x="13915" y="333292"/>
                  <a:pt x="53009" y="0"/>
                </a:cubicBezTo>
              </a:path>
            </a:pathLst>
          </a:custGeom>
          <a:noFill/>
          <a:ln w="19080">
            <a:solidFill>
              <a:schemeClr val="tx1">
                <a:lumMod val="65000"/>
                <a:lumOff val="35000"/>
              </a:schemeClr>
            </a:solidFill>
            <a:round/>
            <a:headEnd len="med" type="diamond" w="med"/>
            <a:tailEnd len="lg" type="stealth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7" name="CustomShape 207"/>
          <p:cNvSpPr/>
          <p:nvPr/>
        </p:nvSpPr>
        <p:spPr>
          <a:xfrm>
            <a:off x="6998040" y="2742480"/>
            <a:ext cx="90360" cy="903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69" dur="indefinite" restart="never" nodeType="tmRoot">
          <p:childTnLst>
            <p:seq>
              <p:cTn id="270" dur="indefinite" nodeType="mainSeq">
                <p:childTnLst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nodeType="click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278" dur="2000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9" dur="2000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0" dur="2000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282" dur="20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83" dur="20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4" dur="20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286" dur="20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87" dur="20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8" dur="20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290" dur="2000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1" dur="2000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2" dur="2000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294" dur="2000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5" dur="2000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6" dur="2000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298" dur="20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9" dur="20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0" dur="20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302" dur="20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03" dur="20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4" dur="20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306" dur="20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07" dur="20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8" dur="20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310" dur="2000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11" dur="2000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2" dur="2000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314" dur="20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15" dur="20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6" dur="20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318" dur="2000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19" dur="2000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0" dur="2000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322" dur="20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23" dur="20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4" dur="20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0.00121 -0.00023 L 0.025 -0.00023">
                                      <p:cBhvr>
                                        <p:cTn id="326" dur="2000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7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0.00034 -3.66813E-6 L -0.08872 -3.66813E-6">
                                      <p:cBhvr>
                                        <p:cTn id="328" dur="20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9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2.77778E-6 0.00023 L -0.07396 0.00023">
                                      <p:cBhvr>
                                        <p:cTn id="330" dur="20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1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1.66667E-6 2.14071E-6 L -0.05017 2.14071E-6">
                                      <p:cBhvr>
                                        <p:cTn id="332" dur="2000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3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0.00069 0.00023 L -0.13715 0.00023">
                                      <p:cBhvr>
                                        <p:cTn id="334" dur="2000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5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3.33333E-6 3.66119E-6 L -0.13525 3.66119E-6">
                                      <p:cBhvr>
                                        <p:cTn id="336" dur="20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7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3.61111E-6 -4.82759E-6 L -0.10591 -4.82759E-6">
                                      <p:cBhvr>
                                        <p:cTn id="338" dur="20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9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2.77778E-6 1.02754E-6 L -0.07396 1.02754E-6">
                                      <p:cBhvr>
                                        <p:cTn id="340" dur="20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1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0.00018 -0.00023 L -0.04219 -0.00023">
                                      <p:cBhvr>
                                        <p:cTn id="342" dur="2000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3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1.11111E-6 -3.26313E-7 L -0.00695 -3.26313E-7">
                                      <p:cBhvr>
                                        <p:cTn id="344" dur="20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5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4.72222E-6 -3.34876E-6 L 0.02517 -3.34876E-6">
                                      <p:cBhvr>
                                        <p:cTn id="346" dur="2000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7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4.44444E-6 8.47026E-7 L -0.04289 8.47026E-7">
                                      <p:cBhvr>
                                        <p:cTn id="348" dur="20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nodeType="click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352" dur="20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353" dur="20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4" dur="20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356" dur="2000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357" dur="2000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8" dur="2000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360" dur="2000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361" dur="2000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2" dur="2000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364" dur="20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365" dur="20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6" dur="20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368" dur="200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369" dur="200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0" dur="200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372" dur="20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373" dur="20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4" dur="20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376" dur="200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377" dur="200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8" dur="200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380" dur="20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381" dur="20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2" dur="20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384" dur="200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385" dur="200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6" dur="200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388" dur="20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389" dur="20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0" dur="20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392" dur="20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393" dur="20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4" dur="20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396" dur="2000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397" dur="2000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8" dur="2000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400" dur="20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401" dur="20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2" dur="20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404" dur="20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405" dur="20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6" dur="20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408" dur="20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409" dur="20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0" dur="20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412" dur="20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413" dur="20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4" dur="20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416" dur="2000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417" dur="2000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8" dur="2000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420" dur="20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421" dur="20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2" dur="20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3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424" dur="2000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425" dur="2000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6" dur="2000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428" dur="20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429" dur="20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0" dur="20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432" dur="20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433" dur="20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4" dur="20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436" dur="20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437" dur="20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8" dur="20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440" dur="2000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441" dur="2000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2" dur="2000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444" dur="20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445" dur="20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6" dur="20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448" dur="20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449" dur="20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0" dur="20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452" dur="20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453" dur="20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4" dur="20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4.44444E-6 -1.48148E-6 L 0.02013 -1.48148E-6">
                                      <p:cBhvr>
                                        <p:cTn id="456" dur="20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7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3.33333E-6 3.7037E-6 L 0.04861 3.7037E-6">
                                      <p:cBhvr>
                                        <p:cTn id="458" dur="2000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9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3.05556E-6 2.59259E-6 L 0.0842 2.59259E-6">
                                      <p:cBhvr>
                                        <p:cTn id="460" dur="2000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61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3.88889E-6 -1.11111E-6 L 0.0802 -1.11111E-6">
                                      <p:cBhvr>
                                        <p:cTn id="462" dur="20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63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3.61111E-6 -4.44444E-6 L -0.01823 -4.44444E-6">
                                      <p:cBhvr>
                                        <p:cTn id="464" dur="200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65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2.77778E-7 5.23027E-7 L -0.05365 0.00093">
                                      <p:cBhvr>
                                        <p:cTn id="466" dur="20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67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4.72222E-6 1.11111E-6 L -0.04184 1.11111E-6">
                                      <p:cBhvr>
                                        <p:cTn id="468" dur="200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69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5E-6 -3.33333E-6 L 0.03507 -3.33333E-6">
                                      <p:cBhvr>
                                        <p:cTn id="470" dur="20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1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2.22222E-6 -7.40741E-7 L -0.03403 -7.40741E-7">
                                      <p:cBhvr>
                                        <p:cTn id="472" dur="200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3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1.94444E-6 3.33333E-6 L 0.09982 3.33333E-6">
                                      <p:cBhvr>
                                        <p:cTn id="474" dur="20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5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3.05556E-6 -3.33333E-6 L -0.08907 -3.33333E-6">
                                      <p:cBhvr>
                                        <p:cTn id="476" dur="20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7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2.5E-6 -2.22222E-6 L -0.03837 -2.22222E-6">
                                      <p:cBhvr>
                                        <p:cTn id="478" dur="2000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9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2.5E-6 2.22222E-6 L 0.00538 2.22222E-6">
                                      <p:cBhvr>
                                        <p:cTn id="480" dur="20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1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1.94444E-6 -0.00139 L -0.00643 -0.00139">
                                      <p:cBhvr>
                                        <p:cTn id="482" dur="20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3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2.77778E-6 4.44444E-6 L 0.04479 4.44444E-6">
                                      <p:cBhvr>
                                        <p:cTn id="484" dur="20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5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8.33333E-7 -7.40741E-7 L -0.04983 -7.40741E-7">
                                      <p:cBhvr>
                                        <p:cTn id="486" dur="20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7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4.44444E-6 -7.40741E-7 L -0.08125 -7.40741E-7">
                                      <p:cBhvr>
                                        <p:cTn id="488" dur="2000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9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3.61111E-6 -1.11111E-6 L -0.06823 -1.11111E-6">
                                      <p:cBhvr>
                                        <p:cTn id="490" dur="20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1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5.55556E-7 4.07407E-6 L -0.01424 4.07407E-6">
                                      <p:cBhvr>
                                        <p:cTn id="492" dur="2000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3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2.77556E-17 4.44444E-6 L 0.01319 4.44444E-6">
                                      <p:cBhvr>
                                        <p:cTn id="494" dur="20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5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2.77778E-6 7.40741E-7 L 0.05659 7.40741E-7">
                                      <p:cBhvr>
                                        <p:cTn id="496" dur="20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7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1.94444E-6 1.85185E-6 L 0.09982 1.85185E-6">
                                      <p:cBhvr>
                                        <p:cTn id="498" dur="20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9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1.94444E-6 -1.85185E-6 L 0.10781 -1.85185E-6">
                                      <p:cBhvr>
                                        <p:cTn id="500" dur="2000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1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1.66667E-6 -4.44444E-6 L 0.0684 -4.44444E-6">
                                      <p:cBhvr>
                                        <p:cTn id="502" dur="20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3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4.72222E-6 -0.00093 L -0.06163 -0.00093">
                                      <p:cBhvr>
                                        <p:cTn id="504" dur="20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5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4.44444E-6 4.44444E-6 L -0.08125 4.44444E-6">
                                      <p:cBhvr>
                                        <p:cTn id="506" dur="20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7" fill="hold">
                      <p:stCondLst>
                        <p:cond delay="indefinite"/>
                      </p:stCondLst>
                      <p:childTnLst>
                        <p:par>
                          <p:cTn id="508" fill="hold">
                            <p:stCondLst>
                              <p:cond delay="0"/>
                            </p:stCondLst>
                            <p:childTnLst>
                              <p:par>
                                <p:cTn id="509" nodeType="click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510" dur="2000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511" dur="2000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2" dur="2000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3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514" dur="2000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515" dur="2000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6" dur="2000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7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518" dur="20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519" dur="20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0" dur="20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1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522" dur="20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523" dur="20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4" dur="20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5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526" dur="2000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527" dur="2000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8" dur="2000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9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530" dur="20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531" dur="20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2" dur="20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3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534" dur="2000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535" dur="2000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6" dur="2000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7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538" dur="20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539" dur="20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0" dur="20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1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542" dur="20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543" dur="20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4" dur="20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5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546" dur="20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547" dur="20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8" dur="20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9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550" dur="20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551" dur="20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2" dur="20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3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554" dur="2000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555" dur="2000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6" dur="2000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7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558" dur="20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559" dur="20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0" dur="20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1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562" dur="20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563" dur="20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4" dur="20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5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566" dur="20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567" dur="20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8" dur="20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9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570" dur="2000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571" dur="2000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2" dur="2000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3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574" dur="20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575" dur="20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6" dur="20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7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578" dur="20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579" dur="20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0" dur="20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1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5.55556E-7 -0.00023 L 0.17083 -0.00023">
                                      <p:cBhvr>
                                        <p:cTn id="582" dur="2000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3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4.44444E-6 0.00023 L -0.02605 0.00023">
                                      <p:cBhvr>
                                        <p:cTn id="584" dur="2000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5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4.16667E-6 0.0007 L 0.12066 0.0007">
                                      <p:cBhvr>
                                        <p:cTn id="586" dur="20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7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1.38889E-6 0.00069 L 0.10781 0.00069">
                                      <p:cBhvr>
                                        <p:cTn id="588" dur="20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9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5.55556E-7 -0.00116 L 0.08819 -0.00116">
                                      <p:cBhvr>
                                        <p:cTn id="590" dur="2000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1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2.22222E-6 9.07197E-7 L 0.03298 9.07197E-7">
                                      <p:cBhvr>
                                        <p:cTn id="592" dur="20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3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4.72222E-6 -3.47836E-6 L 0.14323 -3.47836E-6">
                                      <p:cBhvr>
                                        <p:cTn id="594" dur="2000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5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0.00104 -0.00047 L 0.08785 -0.00047">
                                      <p:cBhvr>
                                        <p:cTn id="596" dur="20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7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3.88889E-6 0.00208 L 0.05277 0.00208">
                                      <p:cBhvr>
                                        <p:cTn id="598" dur="20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9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0.00052 0.00023 L 0.05277 -0.00023">
                                      <p:cBhvr>
                                        <p:cTn id="600" dur="20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1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3.61111E-6 -3.67276E-6 L 0.01718 -3.67276E-6">
                                      <p:cBhvr>
                                        <p:cTn id="602" dur="20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3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3.05556E-6 -8.90997E-7 L -0.01025 -8.90997E-7">
                                      <p:cBhvr>
                                        <p:cTn id="604" dur="2000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5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0 0 L 0.01579 0">
                                      <p:cBhvr>
                                        <p:cTn id="606" dur="20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7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5.55556E-7 4.02685E-7 L 0.06458 4.02685E-7">
                                      <p:cBhvr>
                                        <p:cTn id="608" dur="20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9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1.66667E-6 0.00208 L 0.1118 0.00208">
                                      <p:cBhvr>
                                        <p:cTn id="610" dur="20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1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4.72222E-6 0.00209 L 0.14323 0.00209">
                                      <p:cBhvr>
                                        <p:cTn id="612" dur="2000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3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0.00069 0.00023 L 0.17638 0.00023">
                                      <p:cBhvr>
                                        <p:cTn id="614" dur="20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5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2.77778E-7 -3.67276E-6 L 0.13142 -3.67276E-6">
                                      <p:cBhvr>
                                        <p:cTn id="616" dur="20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7" fill="hold">
                      <p:stCondLst>
                        <p:cond delay="indefinite"/>
                      </p:stCondLst>
                      <p:childTnLst>
                        <p:par>
                          <p:cTn id="618" fill="hold">
                            <p:stCondLst>
                              <p:cond delay="0"/>
                            </p:stCondLst>
                            <p:childTnLst>
                              <p:par>
                                <p:cTn id="6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1" fill="hold">
                      <p:stCondLst>
                        <p:cond delay="indefinite"/>
                      </p:stCondLst>
                      <p:childTnLst>
                        <p:par>
                          <p:cTn id="622" fill="hold">
                            <p:stCondLst>
                              <p:cond delay="0"/>
                            </p:stCondLst>
                            <p:childTnLst>
                              <p:par>
                                <p:cTn id="6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7" fill="hold">
                      <p:stCondLst>
                        <p:cond delay="indefinite"/>
                      </p:stCondLst>
                      <p:childTnLst>
                        <p:par>
                          <p:cTn id="758" fill="hold">
                            <p:stCondLst>
                              <p:cond delay="0"/>
                            </p:stCondLst>
                            <p:childTnLst>
                              <p:par>
                                <p:cTn id="759" nodeType="click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760" dur="200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61" dur="200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2" dur="200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3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764" dur="2000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65" dur="2000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6" dur="2000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7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768" dur="200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69" dur="200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0" dur="200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1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772" dur="20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73" dur="20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4" dur="20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5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776" dur="20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77" dur="20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8" dur="20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9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780" dur="2000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81" dur="2000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2" dur="2000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3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784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85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6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7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788" dur="2000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89" dur="2000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0" dur="2000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1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792" dur="20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93" dur="20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4" dur="20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5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796" dur="20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97" dur="20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8" dur="20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9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800" dur="20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01" dur="20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2" dur="20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3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804" dur="20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05" dur="20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6" dur="20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7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5E-6 -3.73293E-6 L -0.021 -3.73293E-6">
                                      <p:cBhvr>
                                        <p:cTn id="808" dur="200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9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0.00069 -3.67276E-6 L -0.03264 -3.67276E-6">
                                      <p:cBhvr>
                                        <p:cTn id="810" dur="2000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1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0.00052 -7.70655E-7 L 0.01111 -7.70655E-7">
                                      <p:cBhvr>
                                        <p:cTn id="812" dur="200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3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4.16667E-6 -2.12451E-6 L -0.06546 -2.12451E-6">
                                      <p:cBhvr>
                                        <p:cTn id="814" dur="20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5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2.77778E-6 3.79542E-6 L -0.12378 3.79542E-6">
                                      <p:cBhvr>
                                        <p:cTn id="816" dur="20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7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4.44444E-6 -4.71187E-6 L -0.04375 -4.71187E-6">
                                      <p:cBhvr>
                                        <p:cTn id="818" dur="2000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9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0.00017 -0.00023 L -0.0408 -0.00023">
                                      <p:cBhvr>
                                        <p:cTn id="820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21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3.33333E-6 -3.67276E-6 L -0.14688 -3.67276E-6">
                                      <p:cBhvr>
                                        <p:cTn id="822" dur="2000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23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0.00105 -0.00023 L 0.00625 -0.00023">
                                      <p:cBhvr>
                                        <p:cTn id="824" dur="20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25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0.00052 0.00023 L -0.19063 0.00023">
                                      <p:cBhvr>
                                        <p:cTn id="826" dur="20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27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0.00017 -0.00023 L -0.12761 -0.00023">
                                      <p:cBhvr>
                                        <p:cTn id="828" dur="20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29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0.00035 -2.80028E-7 L -0.0507 -2.80028E-7">
                                      <p:cBhvr>
                                        <p:cTn id="830" dur="20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1" fill="hold">
                      <p:stCondLst>
                        <p:cond delay="indefinite"/>
                      </p:stCondLst>
                      <p:childTnLst>
                        <p:par>
                          <p:cTn id="832" fill="hold">
                            <p:stCondLst>
                              <p:cond delay="0"/>
                            </p:stCondLst>
                            <p:childTnLst>
                              <p:par>
                                <p:cTn id="833" nodeType="click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834" dur="20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835" dur="20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6" dur="20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7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838" dur="200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839" dur="200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0" dur="200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1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842" dur="20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843" dur="20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4" dur="20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5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846" dur="200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847" dur="200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8" dur="200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9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850" dur="2000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851" dur="2000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2" dur="2000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3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854" dur="200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855" dur="200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6" dur="200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7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858" dur="20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859" dur="20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0" dur="20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1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862" dur="20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863" dur="20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4" dur="20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5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866" dur="20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867" dur="20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8" dur="20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9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870" dur="20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871" dur="20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2" dur="20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3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874" dur="200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875" dur="200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6" dur="200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7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878" dur="20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879" dur="20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0" dur="20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1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882" dur="2000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883" dur="2000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4" dur="2000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5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886" dur="20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887" dur="20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8" dur="20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9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890" dur="200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891" dur="200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2" dur="200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3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894" dur="20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895" dur="20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6" dur="20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7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898" dur="20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899" dur="20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0" dur="20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1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902" dur="200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903" dur="200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4" dur="200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5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906" dur="20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907" dur="20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8" dur="20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9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910" dur="200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911" dur="200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2" dur="200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3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914" dur="200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915" dur="200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6" dur="200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7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918" dur="20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919" dur="20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0" dur="20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1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922" dur="2000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923" dur="2000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4" dur="2000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5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926" dur="20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927" dur="20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8" dur="20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9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930" dur="20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931" dur="20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2" dur="20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3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934" dur="200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935" dur="200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6" dur="200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7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938" dur="20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939" dur="20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0" dur="20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1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942" dur="2000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943" dur="2000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4" dur="2000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5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0.00034 4.02685E-7 L -0.01336 4.02685E-7">
                                      <p:cBhvr>
                                        <p:cTn id="946" dur="20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47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0 -2.37908E-6 L 0.0816 -2.37908E-6">
                                      <p:cBhvr>
                                        <p:cTn id="948" dur="200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49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4.16667E-6 5.23027E-7 L 0.10868 5.23027E-7">
                                      <p:cBhvr>
                                        <p:cTn id="950" dur="20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1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2.5E-6 -8.90997E-7 L -0.01684 -8.90997E-7">
                                      <p:cBhvr>
                                        <p:cTn id="952" dur="200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3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8.33333E-7 -8.90997E-7 L -0.08802 -8.90997E-7">
                                      <p:cBhvr>
                                        <p:cTn id="954" dur="2000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5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0.00017 -0.00046 L 0.05781 -0.00046">
                                      <p:cBhvr>
                                        <p:cTn id="956" dur="200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7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0.00017 4.91321E-6 L -0.01284 4.91321E-6">
                                      <p:cBhvr>
                                        <p:cTn id="958" dur="20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9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0 4.89933E-6 L -0.02483 4.89933E-6">
                                      <p:cBhvr>
                                        <p:cTn id="960" dur="20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61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0.00035 0.00023 L -0.04913 0.00023">
                                      <p:cBhvr>
                                        <p:cTn id="962" dur="20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63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4.72222E-6 4.97339E-6 L -0.08072 4.97339E-6">
                                      <p:cBhvr>
                                        <p:cTn id="964" dur="200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65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0 7.17427E-7 L -0.02517 7.17427E-7">
                                      <p:cBhvr>
                                        <p:cTn id="966" dur="20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67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8.33333E-7 2.13145E-6 L 0.03785 2.13145E-6">
                                      <p:cBhvr>
                                        <p:cTn id="968" dur="2000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69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0.00069 3.61953E-6 L 0.10052 3.61953E-6">
                                      <p:cBhvr>
                                        <p:cTn id="970" dur="20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1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0.00035 -2.05508E-6 L -0.00573 -2.05508E-6">
                                      <p:cBhvr>
                                        <p:cTn id="972" dur="200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3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3.33333E-6 -0.00092 L -0.06094 -0.00092">
                                      <p:cBhvr>
                                        <p:cTn id="974" dur="20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5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0.00035 -0.00046 L 0.046 -0.00046">
                                      <p:cBhvr>
                                        <p:cTn id="976" dur="20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7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0.00052 8.47026E-7 L 0.00642 8.47026E-7">
                                      <p:cBhvr>
                                        <p:cTn id="978" dur="200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9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0.00052 -0.00046 L -0.01754 -0.00046">
                                      <p:cBhvr>
                                        <p:cTn id="980" dur="20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81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0.00035 -0.0007 L -0.04566 -0.0007">
                                      <p:cBhvr>
                                        <p:cTn id="982" dur="200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83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0.00035 3.74913E-6 L 0.01007 3.74913E-6">
                                      <p:cBhvr>
                                        <p:cTn id="984" dur="200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85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0.00034 0.00023 L 0.06979 0.00023">
                                      <p:cBhvr>
                                        <p:cTn id="986" dur="20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87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1.66667E-6 -1.80977E-6 L 0.10104 -1.80977E-6">
                                      <p:cBhvr>
                                        <p:cTn id="988" dur="2000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89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1.66667E-6 -4.55913E-7 L 0.02986 -4.55913E-7">
                                      <p:cBhvr>
                                        <p:cTn id="990" dur="20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1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8.33333E-7 -3.29785E-6 L -0.08871 -3.29785E-6">
                                      <p:cBhvr>
                                        <p:cTn id="992" dur="20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3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2.5E-6 -4.6517E-6 L -0.03281 -4.6517E-6">
                                      <p:cBhvr>
                                        <p:cTn id="994" dur="200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5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2.77778E-7 2.44619E-6 L 0.01389 2.44619E-6">
                                      <p:cBhvr>
                                        <p:cTn id="996" dur="20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7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4.72222E-6 -4.59153E-6 L -0.08003 -4.59153E-6">
                                      <p:cBhvr>
                                        <p:cTn id="998" dur="2000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9" fill="hold">
                      <p:stCondLst>
                        <p:cond delay="indefinite"/>
                      </p:stCondLst>
                      <p:childTnLst>
                        <p:par>
                          <p:cTn id="1000" fill="hold">
                            <p:stCondLst>
                              <p:cond delay="0"/>
                            </p:stCondLst>
                            <p:childTnLst>
                              <p:par>
                                <p:cTn id="1001" nodeType="click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002" dur="20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003" dur="20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4" dur="20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5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006" dur="20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007" dur="20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8" dur="20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9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010" dur="20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011" dur="20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2" dur="20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3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014" dur="2000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015" dur="2000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6" dur="2000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7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018" dur="200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019" dur="200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0" dur="200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1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022" dur="2000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023" dur="2000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4" dur="2000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5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026" dur="20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027" dur="20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8" dur="20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9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030" dur="20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031" dur="20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2" dur="20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3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034" dur="200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035" dur="200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6" dur="200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7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038" dur="20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039" dur="20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0" dur="20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1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042" dur="20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043" dur="20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4" dur="20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5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046" dur="20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047" dur="20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8" dur="20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9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050" dur="200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051" dur="200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2" dur="200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3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054" dur="200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055" dur="200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6" dur="200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7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058" dur="2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059" dur="2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0" dur="2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1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062" dur="200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063" dur="200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4" dur="200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5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2.77778E-7 0.00023 L 0.09219 0.00023">
                                      <p:cBhvr>
                                        <p:cTn id="1066" dur="20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67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2.77778E-6 1.75654E-6 L 0.19115 1.75654E-6">
                                      <p:cBhvr>
                                        <p:cTn id="1068" dur="20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69" nodeType="withEffect" fill="hold" presetClass="path" presetID="63">
                                  <p:stCondLst>
                                    <p:cond delay="0"/>
                                  </p:stCondLst>
                                  <p:childTnLst>
                                    <p:animMotion path="M 3.05556E-6 3.42513E-7 L 0.16371 3.42513E-7">
                                      <p:cBhvr>
                                        <p:cTn id="1070" dur="2000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1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0.00035 -2.43925E-6 L 0.12848 -2.43925E-6">
                                      <p:cBhvr>
                                        <p:cTn id="1072" dur="2000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3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0.00035 1.09234E-6 L 0.1592 1.09234E-6">
                                      <p:cBhvr>
                                        <p:cTn id="1074" dur="20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5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2.77778E-6 -3.35802E-6 L 0.19236 -3.35802E-6">
                                      <p:cBhvr>
                                        <p:cTn id="1076" dur="200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7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5E-6 -3.47836E-6 L 0.1441 -3.47836E-6">
                                      <p:cBhvr>
                                        <p:cTn id="1078" dur="20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9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3.33333E-6 -4.96644E-6 L 0.125 -4.96644E-6">
                                      <p:cBhvr>
                                        <p:cTn id="1080" dur="20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81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0.00018 4.97339E-6 L 0.08924 4.97339E-6">
                                      <p:cBhvr>
                                        <p:cTn id="1082" dur="200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83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0.00017 -0.00046 L 0.01146 -0.00046">
                                      <p:cBhvr>
                                        <p:cTn id="1084" dur="20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85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0.00035 2.07128E-6 L 0.03038 2.07128E-6">
                                      <p:cBhvr>
                                        <p:cTn id="1086" dur="20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87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2.22222E-6 -4.92016E-6 L 0.03177 -4.92016E-6">
                                      <p:cBhvr>
                                        <p:cTn id="1088" dur="20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89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0.0007 5.23027E-7 L 0.02605 5.23027E-7">
                                      <p:cBhvr>
                                        <p:cTn id="1090" dur="200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1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0 0 L 0.01823 0">
                                      <p:cBhvr>
                                        <p:cTn id="1092" dur="200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3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0.00035 -0.00023 L 0.09306 -0.00023">
                                      <p:cBhvr>
                                        <p:cTn id="1094" dur="2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5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0.00052 2.01111E-6 L 0.11268 2.01111E-6">
                                      <p:cBhvr>
                                        <p:cTn id="1096" dur="200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7" fill="hold">
                      <p:stCondLst>
                        <p:cond delay="indefinite"/>
                      </p:stCondLst>
                      <p:childTnLst>
                        <p:par>
                          <p:cTn id="1098" fill="hold">
                            <p:stCondLst>
                              <p:cond delay="0"/>
                            </p:stCondLst>
                            <p:childTnLst>
                              <p:par>
                                <p:cTn id="10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1" fill="hold">
                      <p:stCondLst>
                        <p:cond delay="indefinite"/>
                      </p:stCondLst>
                      <p:childTnLst>
                        <p:par>
                          <p:cTn id="1102" fill="hold">
                            <p:stCondLst>
                              <p:cond delay="0"/>
                            </p:stCondLst>
                            <p:childTnLst>
                              <p:par>
                                <p:cTn id="11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7" fill="hold">
                      <p:stCondLst>
                        <p:cond delay="indefinite"/>
                      </p:stCondLst>
                      <p:childTnLst>
                        <p:par>
                          <p:cTn id="1238" fill="hold">
                            <p:stCondLst>
                              <p:cond delay="0"/>
                            </p:stCondLst>
                            <p:childTnLst>
                              <p:par>
                                <p:cTn id="1239" nodeType="click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240" dur="20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41" dur="20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2" dur="20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3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244" dur="20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45" dur="20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6" dur="20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7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248" dur="200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49" dur="200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0" dur="200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1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252" dur="200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53" dur="200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4" dur="200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5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256" dur="20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57" dur="20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8" dur="20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9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260" dur="20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61" dur="20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2" dur="20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3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264" dur="2000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65" dur="2000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6" dur="2000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7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268" dur="200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69" dur="200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70" dur="200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1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272" dur="200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73" dur="200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74" dur="200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5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276" dur="2000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77" dur="2000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78" dur="2000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9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280" dur="20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81" dur="20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2" dur="20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3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284" dur="200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85" dur="200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6" dur="200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7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288" dur="20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89" dur="20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0" dur="20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1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292" dur="2000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93" dur="2000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4" dur="2000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5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296" dur="2000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97" dur="2000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8" dur="2000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9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300" dur="2000" fill="hold"/>
                                        <p:tgtEl>
                                          <p:spTgt spid="7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01" dur="2000" fill="hold"/>
                                        <p:tgtEl>
                                          <p:spTgt spid="7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2" dur="2000" fill="hold"/>
                                        <p:tgtEl>
                                          <p:spTgt spid="7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3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0.00104 -0.00047 L -0.05659 -0.00047">
                                      <p:cBhvr>
                                        <p:cTn id="1304" dur="2000" fill="hold"/>
                                        <p:tgtEl>
                                          <p:spTgt spid="7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05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0.00017 0.00023 L -0.19097 0.00023">
                                      <p:cBhvr>
                                        <p:cTn id="1306" dur="20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07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0.00017 0.00023 L -0.16702 0.00023">
                                      <p:cBhvr>
                                        <p:cTn id="1308" dur="20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09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0.00017 -0.00023 L -0.12743 -0.00023">
                                      <p:cBhvr>
                                        <p:cTn id="1310" dur="200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11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0.00034 0.00023 L -0.11927 0.00023">
                                      <p:cBhvr>
                                        <p:cTn id="1312" dur="200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13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0.00087 3.87873E-6 L -0.0724 3.87873E-6">
                                      <p:cBhvr>
                                        <p:cTn id="1314" dur="20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15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0.00017 -0.00023 L -0.04097 -0.00023">
                                      <p:cBhvr>
                                        <p:cTn id="1316" dur="20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17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0.00018 -0.00023 L 0.00712 -0.00023">
                                      <p:cBhvr>
                                        <p:cTn id="1318" dur="2000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19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0.00069 2.52488E-6 L -0.0059 2.52488E-6">
                                      <p:cBhvr>
                                        <p:cTn id="1320" dur="200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21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0.00052 -3.77227E-7 L 0.01423 -3.77227E-7">
                                      <p:cBhvr>
                                        <p:cTn id="1322" dur="200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23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4.44444E-6 -3.27933E-6 L -0.04375 -3.27933E-6">
                                      <p:cBhvr>
                                        <p:cTn id="1324" dur="2000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25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1.66667E-6 9.76626E-7 L -0.0566 9.76626E-7">
                                      <p:cBhvr>
                                        <p:cTn id="1326" dur="20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27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8.33333E-7 -4.37399E-7 L -0.17517 -4.37399E-7">
                                      <p:cBhvr>
                                        <p:cTn id="1328" dur="200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29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3.33333E-6 -4.81833E-6 L -0.07604 -4.81833E-6">
                                      <p:cBhvr>
                                        <p:cTn id="1330" dur="20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31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3.33333E-6 3.69822E-6 L -0.04132 3.69822E-6">
                                      <p:cBhvr>
                                        <p:cTn id="1332" dur="2000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33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5E-6 -2.04582E-6 L -0.02013 -2.04582E-6">
                                      <p:cBhvr>
                                        <p:cTn id="1334" dur="2000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5" fill="hold">
                      <p:stCondLst>
                        <p:cond delay="indefinite"/>
                      </p:stCondLst>
                      <p:childTnLst>
                        <p:par>
                          <p:cTn id="1336" fill="hold">
                            <p:stCondLst>
                              <p:cond delay="0"/>
                            </p:stCondLst>
                            <p:childTnLst>
                              <p:par>
                                <p:cTn id="1337" nodeType="click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338" dur="200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339" dur="200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0" dur="200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1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342" dur="20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343" dur="20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4" dur="20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5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346" dur="200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347" dur="200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8" dur="200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9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350" dur="200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351" dur="200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52" dur="200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3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354" dur="20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355" dur="20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56" dur="20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7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358" dur="200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359" dur="200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0" dur="200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1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362" dur="2000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363" dur="2000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4" dur="2000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5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366" dur="2000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367" dur="2000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8" dur="2000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9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370" dur="200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371" dur="200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72" dur="200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3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374" dur="2000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375" dur="2000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76" dur="2000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7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378" dur="20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379" dur="20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0" dur="20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1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382" dur="20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383" dur="20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4" dur="20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5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386" dur="2000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387" dur="2000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8" dur="2000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9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390" dur="20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391" dur="20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2" dur="20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3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394" dur="2000" fill="hold"/>
                                        <p:tgtEl>
                                          <p:spTgt spid="7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395" dur="2000" fill="hold"/>
                                        <p:tgtEl>
                                          <p:spTgt spid="7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6" dur="2000" fill="hold"/>
                                        <p:tgtEl>
                                          <p:spTgt spid="7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7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398" dur="200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399" dur="200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0" dur="200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1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402" dur="2000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403" dur="2000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4" dur="2000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5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406" dur="20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407" dur="20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8" dur="20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9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410" dur="20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411" dur="20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12" dur="20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3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414" dur="200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415" dur="200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16" dur="200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7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418" dur="20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419" dur="20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20" dur="20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1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422" dur="2000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423" dur="2000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24" dur="2000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5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426" dur="2000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427" dur="2000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28" dur="2000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9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430" dur="20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431" dur="20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32" dur="20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3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434" dur="2000" fill="hold"/>
                                        <p:tgtEl>
                                          <p:spTgt spid="7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435" dur="2000" fill="hold"/>
                                        <p:tgtEl>
                                          <p:spTgt spid="7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36" dur="2000" fill="hold"/>
                                        <p:tgtEl>
                                          <p:spTgt spid="7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7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438" dur="20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439" dur="20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0" dur="20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1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442" dur="20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443" dur="20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4" dur="20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5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8.33333E-7 -0.00023 L -0.08802 -0.00023">
                                      <p:cBhvr>
                                        <p:cTn id="1446" dur="200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47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2.5E-6 5.41541E-7 L -0.01771 5.41541E-7">
                                      <p:cBhvr>
                                        <p:cTn id="1448" dur="20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49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4.16667E-6 3.38348E-6 L 0.10781 3.38348E-6">
                                      <p:cBhvr>
                                        <p:cTn id="1450" dur="200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51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3.33333E-6 -8.12312E-7 L -0.06129 -8.12312E-7">
                                      <p:cBhvr>
                                        <p:cTn id="1452" dur="20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53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0 0 L -0.02482 0">
                                      <p:cBhvr>
                                        <p:cTn id="1454" dur="200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55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0.00052 2.08979E-6 L 0.09809 2.08979E-6">
                                      <p:cBhvr>
                                        <p:cTn id="1456" dur="2000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57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0.00017 0.00047 L 0.10156 0.00047">
                                      <p:cBhvr>
                                        <p:cTn id="1458" dur="2000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59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0.00087 -0.00046 L 0.11285 -0.00046">
                                      <p:cBhvr>
                                        <p:cTn id="1460" dur="200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61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4.44444E-6 -0.00023 L 0.06944 -0.00023">
                                      <p:cBhvr>
                                        <p:cTn id="1462" dur="2000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63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5.55556E-7 -8.12312E-7 L 0.05347 -8.12312E-7">
                                      <p:cBhvr>
                                        <p:cTn id="1464" dur="20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65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1.11111E-6 6.01713E-7 L 0.05799 6.01713E-7">
                                      <p:cBhvr>
                                        <p:cTn id="1466" dur="20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67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0.00052 0.00046 L 0.03802 0.00046">
                                      <p:cBhvr>
                                        <p:cTn id="1468" dur="2000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69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0.00087 -0.00046 L 0.01025 -0.00046">
                                      <p:cBhvr>
                                        <p:cTn id="1470" dur="20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71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0.00069 -0.00046 L 0.02187 -0.00046">
                                      <p:cBhvr>
                                        <p:cTn id="1472" dur="2000" fill="hold"/>
                                        <p:tgtEl>
                                          <p:spTgt spid="7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73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3.33333E-6 -2.10599E-6 L 0.04635 -2.10599E-6">
                                      <p:cBhvr>
                                        <p:cTn id="1474" dur="200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75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0 0 L -0.02482 0">
                                      <p:cBhvr>
                                        <p:cTn id="1476" dur="2000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77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0.00035 -0.00069 L -0.04878 -0.00069">
                                      <p:cBhvr>
                                        <p:cTn id="1478" dur="20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79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0.00018 -0.0007 L -0.08056 -0.0007">
                                      <p:cBhvr>
                                        <p:cTn id="1480" dur="20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81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0.00035 -0.00023 L -0.06771 -0.00023">
                                      <p:cBhvr>
                                        <p:cTn id="1482" dur="200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83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0.00035 -3.49688E-6 L -0.06059 -3.49688E-6">
                                      <p:cBhvr>
                                        <p:cTn id="1484" dur="20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85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0.00018 -3.48762E-6 L -0.0474 -3.48762E-6">
                                      <p:cBhvr>
                                        <p:cTn id="1486" dur="2000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87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0.00035 -0.00023 L -0.04462 -0.00023">
                                      <p:cBhvr>
                                        <p:cTn id="1488" dur="2000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89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0.00052 -0.00092 L -0.03715 -0.00092">
                                      <p:cBhvr>
                                        <p:cTn id="1490" dur="20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91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0.00087 -1.97639E-6 L -0.01719 -1.97639E-6">
                                      <p:cBhvr>
                                        <p:cTn id="1492" dur="2000" fill="hold"/>
                                        <p:tgtEl>
                                          <p:spTgt spid="7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93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0.00035 -0.00093 L -0.00573 -0.00093">
                                      <p:cBhvr>
                                        <p:cTn id="1494" dur="20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95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0.00086 -0.00023 L 0.00642 -0.00023">
                                      <p:cBhvr>
                                        <p:cTn id="1496" dur="20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7" fill="hold">
                      <p:stCondLst>
                        <p:cond delay="indefinite"/>
                      </p:stCondLst>
                      <p:childTnLst>
                        <p:par>
                          <p:cTn id="1498" fill="hold">
                            <p:stCondLst>
                              <p:cond delay="0"/>
                            </p:stCondLst>
                            <p:childTnLst>
                              <p:par>
                                <p:cTn id="1499" nodeType="click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500" dur="200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501" dur="200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2" dur="200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3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504" dur="2000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505" dur="2000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6" dur="2000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7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508" dur="200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509" dur="200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10" dur="200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1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512" dur="200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513" dur="200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14" dur="200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5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516" dur="20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517" dur="20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18" dur="20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9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520" dur="20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521" dur="20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2" dur="20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3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524" dur="2000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525" dur="2000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6" dur="2000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7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528" dur="200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529" dur="200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30" dur="200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1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532" dur="20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533" dur="20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34" dur="20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5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536" dur="200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537" dur="200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38" dur="200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9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540" dur="2000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541" dur="2000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42" dur="2000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3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544" dur="200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545" dur="200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46" dur="200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7" nodeType="withEffect" fill="hold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548" dur="2000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549" dur="2000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50" dur="2000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1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2.77778E-6 4.61699E-6 L 0.19184 4.61699E-6">
                                      <p:cBhvr>
                                        <p:cTn id="1552" dur="200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53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3.05556E-6 1.77505E-6 L 0.16371 1.77505E-6">
                                      <p:cBhvr>
                                        <p:cTn id="1554" dur="2000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55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0 0 L 0.01823 0">
                                      <p:cBhvr>
                                        <p:cTn id="1556" dur="200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57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2.77778E-7 -2.48091E-6 L 0.0934 -2.48091E-6">
                                      <p:cBhvr>
                                        <p:cTn id="1558" dur="200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59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4.44444E-6 1.83522E-6 L 0.06494 1.83522E-6">
                                      <p:cBhvr>
                                        <p:cTn id="1560" dur="20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61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3.61111E-6 4.21199E-7 L 0.12917 4.21199E-7">
                                      <p:cBhvr>
                                        <p:cTn id="1562" dur="20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63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1.11022E-16 4.8137E-7 L 0.15955 4.8137E-7">
                                      <p:cBhvr>
                                        <p:cTn id="1564" dur="2000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65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2.77778E-7 4.7975E-6 L 0.09375 4.7975E-6">
                                      <p:cBhvr>
                                        <p:cTn id="1566" dur="200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67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4.16667E-6 3.38348E-6 L 0.0257 3.38348E-6">
                                      <p:cBhvr>
                                        <p:cTn id="1568" dur="20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69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5E-6 -2.30039E-6 L 0.1448 -2.30039E-6">
                                      <p:cBhvr>
                                        <p:cTn id="1570" dur="200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71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2.22222E-6 3.44365E-6 L 0.11285 3.44365E-6">
                                      <p:cBhvr>
                                        <p:cTn id="1572" dur="2000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73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4.44444E-6 -3.65425E-6 L 0.06615 -3.65425E-6">
                                      <p:cBhvr>
                                        <p:cTn id="1574" dur="200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75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0.00017 3.50382E-6 L 0.03038 3.50382E-6">
                                      <p:cBhvr>
                                        <p:cTn id="1576" dur="2000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7" fill="hold">
                      <p:stCondLst>
                        <p:cond delay="indefinite"/>
                      </p:stCondLst>
                      <p:childTnLst>
                        <p:par>
                          <p:cTn id="1578" fill="hold">
                            <p:stCondLst>
                              <p:cond delay="0"/>
                            </p:stCondLst>
                            <p:childTnLst>
                              <p:par>
                                <p:cTn id="15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Picture 4" descr=""/>
          <p:cNvPicPr/>
          <p:nvPr/>
        </p:nvPicPr>
        <p:blipFill>
          <a:blip r:embed="rId1"/>
          <a:stretch/>
        </p:blipFill>
        <p:spPr>
          <a:xfrm>
            <a:off x="730800" y="1112040"/>
            <a:ext cx="7460640" cy="5473080"/>
          </a:xfrm>
          <a:prstGeom prst="rect">
            <a:avLst/>
          </a:prstGeom>
          <a:ln>
            <a:noFill/>
          </a:ln>
        </p:spPr>
      </p:pic>
      <p:sp>
        <p:nvSpPr>
          <p:cNvPr id="789" name="CustomShape 1"/>
          <p:cNvSpPr/>
          <p:nvPr/>
        </p:nvSpPr>
        <p:spPr>
          <a:xfrm>
            <a:off x="716760" y="321120"/>
            <a:ext cx="749952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2c2a29"/>
                </a:solidFill>
                <a:latin typeface="Arial"/>
                <a:ea typeface="DejaVu Sans"/>
              </a:rPr>
              <a:t>Genome Scan for Cholesterol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581" dur="indefinite" restart="never" nodeType="tmRoot">
          <p:childTnLst>
            <p:seq>
              <p:cTn id="15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Picture 2" descr=""/>
          <p:cNvPicPr/>
          <p:nvPr/>
        </p:nvPicPr>
        <p:blipFill>
          <a:blip r:embed="rId1"/>
          <a:stretch/>
        </p:blipFill>
        <p:spPr>
          <a:xfrm>
            <a:off x="599760" y="1016280"/>
            <a:ext cx="7733880" cy="5360760"/>
          </a:xfrm>
          <a:prstGeom prst="rect">
            <a:avLst/>
          </a:prstGeom>
          <a:ln>
            <a:noFill/>
          </a:ln>
        </p:spPr>
      </p:pic>
      <p:sp>
        <p:nvSpPr>
          <p:cNvPr id="791" name="CustomShape 1"/>
          <p:cNvSpPr/>
          <p:nvPr/>
        </p:nvSpPr>
        <p:spPr>
          <a:xfrm>
            <a:off x="716760" y="306360"/>
            <a:ext cx="749952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2c2a29"/>
                </a:solidFill>
                <a:latin typeface="Arial"/>
                <a:ea typeface="DejaVu Sans"/>
              </a:rPr>
              <a:t>Support Interval around QTL Peak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92" name="CustomShape 2"/>
          <p:cNvSpPr/>
          <p:nvPr/>
        </p:nvSpPr>
        <p:spPr>
          <a:xfrm>
            <a:off x="3912840" y="2424240"/>
            <a:ext cx="3188520" cy="3156840"/>
          </a:xfrm>
          <a:custGeom>
            <a:avLst/>
            <a:gdLst/>
            <a:ahLst/>
            <a:rect l="l" t="t" r="r" b="b"/>
            <a:pathLst>
              <a:path w="3189768" h="3157870">
                <a:moveTo>
                  <a:pt x="3189768" y="3157870"/>
                </a:moveTo>
                <a:cubicBezTo>
                  <a:pt x="2064489" y="2307265"/>
                  <a:pt x="939210" y="1456661"/>
                  <a:pt x="637954" y="1095154"/>
                </a:cubicBezTo>
                <a:cubicBezTo>
                  <a:pt x="336698" y="733647"/>
                  <a:pt x="1488559" y="1171354"/>
                  <a:pt x="1382233" y="988828"/>
                </a:cubicBezTo>
                <a:cubicBezTo>
                  <a:pt x="1275907" y="806302"/>
                  <a:pt x="637953" y="403151"/>
                  <a:pt x="0" y="0"/>
                </a:cubicBezTo>
              </a:path>
            </a:pathLst>
          </a:custGeom>
          <a:noFill/>
          <a:ln w="19080">
            <a:solidFill>
              <a:schemeClr val="tx1">
                <a:lumMod val="65000"/>
                <a:lumOff val="35000"/>
              </a:schemeClr>
            </a:solidFill>
            <a:round/>
            <a:headEnd len="med" type="diamond" w="med"/>
            <a:tailEnd len="lg" type="stealth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3" name="CustomShape 3"/>
          <p:cNvSpPr/>
          <p:nvPr/>
        </p:nvSpPr>
        <p:spPr>
          <a:xfrm>
            <a:off x="2421720" y="1892520"/>
            <a:ext cx="2553480" cy="516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2c2a29"/>
                </a:solidFill>
                <a:latin typeface="Arial"/>
                <a:ea typeface="DejaVu Sans"/>
              </a:rPr>
              <a:t>171 – 178 Mb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1583" dur="indefinite" restart="never" nodeType="tmRoot">
          <p:childTnLst>
            <p:seq>
              <p:cTn id="15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Picture 2" descr=""/>
          <p:cNvPicPr/>
          <p:nvPr/>
        </p:nvPicPr>
        <p:blipFill>
          <a:blip r:embed="rId1"/>
          <a:stretch/>
        </p:blipFill>
        <p:spPr>
          <a:xfrm>
            <a:off x="486360" y="167040"/>
            <a:ext cx="7501320" cy="2607120"/>
          </a:xfrm>
          <a:prstGeom prst="rect">
            <a:avLst/>
          </a:prstGeom>
          <a:ln>
            <a:noFill/>
          </a:ln>
        </p:spPr>
      </p:pic>
      <p:sp>
        <p:nvSpPr>
          <p:cNvPr id="795" name="CustomShape 1"/>
          <p:cNvSpPr/>
          <p:nvPr/>
        </p:nvSpPr>
        <p:spPr>
          <a:xfrm>
            <a:off x="593640" y="534240"/>
            <a:ext cx="1105920" cy="577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2c2a29"/>
                </a:solidFill>
                <a:latin typeface="Arial"/>
                <a:ea typeface="DejaVu Sans"/>
              </a:rPr>
              <a:t>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96" name="CustomShape 2"/>
          <p:cNvSpPr/>
          <p:nvPr/>
        </p:nvSpPr>
        <p:spPr>
          <a:xfrm>
            <a:off x="693000" y="1566360"/>
            <a:ext cx="966240" cy="577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2c2a29"/>
                </a:solidFill>
                <a:latin typeface="Arial"/>
                <a:ea typeface="DejaVu Sans"/>
              </a:rPr>
              <a:t>B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97" name="CustomShape 3"/>
          <p:cNvSpPr/>
          <p:nvPr/>
        </p:nvSpPr>
        <p:spPr>
          <a:xfrm>
            <a:off x="7846920" y="1474560"/>
            <a:ext cx="134928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2c2a29"/>
                </a:solidFill>
                <a:latin typeface="Arial"/>
                <a:ea typeface="DejaVu Sans"/>
              </a:rPr>
              <a:t>44,315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2c2a29"/>
                </a:solidFill>
                <a:latin typeface="Arial"/>
                <a:ea typeface="DejaVu Sans"/>
              </a:rPr>
              <a:t>SNPs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798" name="Picture 7" descr=""/>
          <p:cNvPicPr/>
          <p:nvPr/>
        </p:nvPicPr>
        <p:blipFill>
          <a:blip r:embed="rId2"/>
          <a:srcRect l="11002" t="18750" r="5002" b="8750"/>
          <a:stretch/>
        </p:blipFill>
        <p:spPr>
          <a:xfrm>
            <a:off x="1451880" y="2534760"/>
            <a:ext cx="6856920" cy="3480120"/>
          </a:xfrm>
          <a:prstGeom prst="rect">
            <a:avLst/>
          </a:prstGeom>
          <a:ln>
            <a:noFill/>
          </a:ln>
        </p:spPr>
      </p:pic>
      <p:sp>
        <p:nvSpPr>
          <p:cNvPr id="799" name="CustomShape 4"/>
          <p:cNvSpPr/>
          <p:nvPr/>
        </p:nvSpPr>
        <p:spPr>
          <a:xfrm>
            <a:off x="8176680" y="3450240"/>
            <a:ext cx="103032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2c2a29"/>
                </a:solidFill>
                <a:latin typeface="Arial"/>
                <a:ea typeface="DejaVu Sans"/>
              </a:rPr>
              <a:t>153 Genes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1585" dur="indefinite" restart="never" nodeType="tmRoot">
          <p:childTnLst>
            <p:seq>
              <p:cTn id="15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941400" y="274680"/>
            <a:ext cx="7884000" cy="57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85ca"/>
                </a:solidFill>
                <a:latin typeface="Arial"/>
                <a:ea typeface="DejaVu Sans"/>
              </a:rPr>
              <a:t>Outline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36E13400-DBF6-4029-AC09-46B7ADAF9333}" type="slidenum">
              <a:rPr b="0" lang="en-US" sz="1050" spc="-1" strike="noStrike">
                <a:solidFill>
                  <a:srgbClr val="333f48"/>
                </a:solidFill>
                <a:latin typeface="Arial"/>
                <a:ea typeface="DejaVu Sans"/>
              </a:rPr>
              <a:t>&lt;number&gt;</a:t>
            </a:fld>
            <a:endParaRPr b="0" lang="en-US" sz="1050" spc="-1" strike="noStrike">
              <a:latin typeface="Arial"/>
            </a:endParaRPr>
          </a:p>
        </p:txBody>
      </p:sp>
      <p:sp>
        <p:nvSpPr>
          <p:cNvPr id="271" name="CustomShape 3"/>
          <p:cNvSpPr/>
          <p:nvPr/>
        </p:nvSpPr>
        <p:spPr>
          <a:xfrm>
            <a:off x="941400" y="876600"/>
            <a:ext cx="7884000" cy="525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/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1"/>
              </a:buBlip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Laboratory mice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Quantitative Trait Locus (QTL) mapping in two parent crosses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3"/>
              </a:buBlip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QTL mapping in eight parent crosses</a:t>
            </a:r>
            <a:endParaRPr b="0" lang="en-US" sz="2400" spc="-1" strike="noStrike">
              <a:latin typeface="Arial"/>
            </a:endParaRPr>
          </a:p>
          <a:p>
            <a:pPr lvl="1" marL="687240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b="0" lang="en-US" sz="2000" spc="-1" strike="noStrike">
                <a:solidFill>
                  <a:srgbClr val="333f48"/>
                </a:solidFill>
                <a:latin typeface="Arial"/>
                <a:ea typeface="DejaVu Sans"/>
              </a:rPr>
              <a:t>Genotyping</a:t>
            </a:r>
            <a:endParaRPr b="0" lang="en-US" sz="2000" spc="-1" strike="noStrike">
              <a:latin typeface="Arial"/>
            </a:endParaRPr>
          </a:p>
          <a:p>
            <a:pPr lvl="1" marL="687240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b="0" lang="en-US" sz="2000" spc="-1" strike="noStrike">
                <a:solidFill>
                  <a:srgbClr val="333f48"/>
                </a:solidFill>
                <a:latin typeface="Arial"/>
                <a:ea typeface="DejaVu Sans"/>
              </a:rPr>
              <a:t>Mapping</a:t>
            </a: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4"/>
              </a:buBlip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QTL mapping example</a:t>
            </a:r>
            <a:endParaRPr b="0" lang="en-US" sz="2400" spc="-1" strike="noStrike">
              <a:latin typeface="Arial"/>
            </a:endParaRPr>
          </a:p>
          <a:p>
            <a:pPr lvl="1" marL="687240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b="0" lang="en-US" sz="2000" spc="-1" strike="noStrike">
                <a:solidFill>
                  <a:srgbClr val="333f48"/>
                </a:solidFill>
                <a:latin typeface="Arial"/>
                <a:ea typeface="DejaVu Sans"/>
              </a:rPr>
              <a:t>Chemotherapy Toxicity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CustomShape 1"/>
          <p:cNvSpPr/>
          <p:nvPr/>
        </p:nvSpPr>
        <p:spPr>
          <a:xfrm>
            <a:off x="941400" y="274680"/>
            <a:ext cx="7884000" cy="57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85ca"/>
                </a:solidFill>
                <a:latin typeface="Arial"/>
                <a:ea typeface="DejaVu Sans"/>
              </a:rPr>
              <a:t>Pros and Cons of F2 population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801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54DD873-C66F-41DC-B431-C9FD5DFB26A1}" type="slidenum">
              <a:rPr b="0" lang="en-US" sz="1050" spc="-1" strike="noStrike">
                <a:solidFill>
                  <a:srgbClr val="333f48"/>
                </a:solidFill>
                <a:latin typeface="Arial"/>
                <a:ea typeface="DejaVu Sans"/>
              </a:rPr>
              <a:t>&lt;number&gt;</a:t>
            </a:fld>
            <a:endParaRPr b="0" lang="en-US" sz="1050" spc="-1" strike="noStrike">
              <a:latin typeface="Arial"/>
            </a:endParaRPr>
          </a:p>
        </p:txBody>
      </p:sp>
      <p:graphicFrame>
        <p:nvGraphicFramePr>
          <p:cNvPr id="802" name="Table 3"/>
          <p:cNvGraphicFramePr/>
          <p:nvPr/>
        </p:nvGraphicFramePr>
        <p:xfrm>
          <a:off x="941400" y="1060560"/>
          <a:ext cx="7884360" cy="1902600"/>
        </p:xfrm>
        <a:graphic>
          <a:graphicData uri="http://schemas.openxmlformats.org/drawingml/2006/table">
            <a:tbl>
              <a:tblPr/>
              <a:tblGrid>
                <a:gridCol w="3942360"/>
                <a:gridCol w="3942360"/>
              </a:tblGrid>
              <a:tr h="3477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Pro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2c2a29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Con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2c2a29"/>
                    </a:solidFill>
                  </a:tcPr>
                </a:tc>
              </a:tr>
              <a:tr h="6037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Easy to create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Low genetic diversity (only 2 parental strains) masks much of the genome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cdcd"/>
                    </a:solidFill>
                  </a:tcPr>
                </a:tc>
              </a:tr>
              <a:tr h="6037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High statistical power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Wide confidence intervals with many genes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3477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High minor allele frequency (50%)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cdcd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cdcd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1587" dur="indefinite" restart="never" nodeType="tmRoot">
          <p:childTnLst>
            <p:seq>
              <p:cTn id="15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CustomShape 1"/>
          <p:cNvSpPr/>
          <p:nvPr/>
        </p:nvSpPr>
        <p:spPr>
          <a:xfrm>
            <a:off x="941400" y="274680"/>
            <a:ext cx="7884000" cy="57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85ca"/>
                </a:solidFill>
                <a:latin typeface="Arial"/>
                <a:ea typeface="DejaVu Sans"/>
              </a:rPr>
              <a:t>Outline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804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C9A7390D-395C-43A8-8B24-806F60E6A623}" type="slidenum">
              <a:rPr b="0" lang="en-US" sz="1050" spc="-1" strike="noStrike">
                <a:solidFill>
                  <a:srgbClr val="333f48"/>
                </a:solidFill>
                <a:latin typeface="Arial"/>
                <a:ea typeface="DejaVu Sans"/>
              </a:rPr>
              <a:t>&lt;number&gt;</a:t>
            </a:fld>
            <a:endParaRPr b="0" lang="en-US" sz="1050" spc="-1" strike="noStrike">
              <a:latin typeface="Arial"/>
            </a:endParaRPr>
          </a:p>
        </p:txBody>
      </p:sp>
      <p:sp>
        <p:nvSpPr>
          <p:cNvPr id="805" name="CustomShape 3"/>
          <p:cNvSpPr/>
          <p:nvPr/>
        </p:nvSpPr>
        <p:spPr>
          <a:xfrm>
            <a:off x="941400" y="876600"/>
            <a:ext cx="7884000" cy="525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/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1"/>
              </a:buBlip>
            </a:pPr>
            <a:r>
              <a:rPr b="0" lang="en-US" sz="2400" spc="-1" strike="noStrike">
                <a:solidFill>
                  <a:srgbClr val="ccc9c8"/>
                </a:solidFill>
                <a:latin typeface="Arial"/>
                <a:ea typeface="DejaVu Sans"/>
              </a:rPr>
              <a:t>Laboratory mice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b="0" lang="en-US" sz="2400" spc="-1" strike="noStrike">
                <a:solidFill>
                  <a:srgbClr val="ccc9c8"/>
                </a:solidFill>
                <a:latin typeface="Arial"/>
                <a:ea typeface="DejaVu Sans"/>
              </a:rPr>
              <a:t>QTL mapping in two parent crosses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3"/>
              </a:buBlip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QTL mapping in multi-parent crosses</a:t>
            </a:r>
            <a:endParaRPr b="0" lang="en-US" sz="2400" spc="-1" strike="noStrike">
              <a:latin typeface="Arial"/>
            </a:endParaRPr>
          </a:p>
          <a:p>
            <a:pPr lvl="1" marL="687240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b="0" lang="en-US" sz="2000" spc="-1" strike="noStrike">
                <a:solidFill>
                  <a:srgbClr val="ccc9c8"/>
                </a:solidFill>
                <a:latin typeface="Arial"/>
                <a:ea typeface="DejaVu Sans"/>
              </a:rPr>
              <a:t>Genotyping</a:t>
            </a:r>
            <a:endParaRPr b="0" lang="en-US" sz="2000" spc="-1" strike="noStrike">
              <a:latin typeface="Arial"/>
            </a:endParaRPr>
          </a:p>
          <a:p>
            <a:pPr lvl="1" marL="687240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b="0" lang="en-US" sz="2000" spc="-1" strike="noStrike">
                <a:solidFill>
                  <a:srgbClr val="ccc9c8"/>
                </a:solidFill>
                <a:latin typeface="Arial"/>
                <a:ea typeface="DejaVu Sans"/>
              </a:rPr>
              <a:t>Mapping</a:t>
            </a: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4"/>
              </a:buBlip>
            </a:pPr>
            <a:r>
              <a:rPr b="0" lang="en-US" sz="2400" spc="-1" strike="noStrike">
                <a:solidFill>
                  <a:srgbClr val="ccc9c8"/>
                </a:solidFill>
                <a:latin typeface="Arial"/>
                <a:ea typeface="DejaVu Sans"/>
              </a:rPr>
              <a:t>Diversity Outbred QTL mapping example</a:t>
            </a:r>
            <a:endParaRPr b="0" lang="en-US" sz="2400" spc="-1" strike="noStrike">
              <a:latin typeface="Arial"/>
            </a:endParaRPr>
          </a:p>
          <a:p>
            <a:pPr lvl="1" marL="687240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b="0" lang="en-US" sz="2000" spc="-1" strike="noStrike">
                <a:solidFill>
                  <a:srgbClr val="ccc9c8"/>
                </a:solidFill>
                <a:latin typeface="Arial"/>
                <a:ea typeface="DejaVu Sans"/>
              </a:rPr>
              <a:t>Chemotherapy Toxicity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1589" dur="indefinite" restart="never" nodeType="tmRoot">
          <p:childTnLst>
            <p:seq>
              <p:cTn id="15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CustomShape 1"/>
          <p:cNvSpPr/>
          <p:nvPr/>
        </p:nvSpPr>
        <p:spPr>
          <a:xfrm>
            <a:off x="564480" y="433440"/>
            <a:ext cx="8260920" cy="59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85ca"/>
                </a:solidFill>
                <a:latin typeface="Arial"/>
                <a:ea typeface="DejaVu Sans"/>
              </a:rPr>
              <a:t>Much of the human genome can be mapped onto the mouse genome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807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BDF0167-4A2A-4A21-AB8B-2CA24D4F29C1}" type="slidenum">
              <a:rPr b="0" lang="en-US" sz="1050" spc="-1" strike="noStrike">
                <a:solidFill>
                  <a:srgbClr val="333f48"/>
                </a:solidFill>
                <a:latin typeface="Arial"/>
                <a:ea typeface="DejaVu Sans"/>
              </a:rPr>
              <a:t>&lt;number&gt;</a:t>
            </a:fld>
            <a:endParaRPr b="0" lang="en-US" sz="1050" spc="-1" strike="noStrike">
              <a:latin typeface="Arial"/>
            </a:endParaRPr>
          </a:p>
        </p:txBody>
      </p:sp>
      <p:pic>
        <p:nvPicPr>
          <p:cNvPr id="808" name="Picture 6" descr=""/>
          <p:cNvPicPr/>
          <p:nvPr/>
        </p:nvPicPr>
        <p:blipFill>
          <a:blip r:embed="rId1"/>
          <a:stretch/>
        </p:blipFill>
        <p:spPr>
          <a:xfrm>
            <a:off x="1421640" y="1100160"/>
            <a:ext cx="6635520" cy="4320720"/>
          </a:xfrm>
          <a:prstGeom prst="rect">
            <a:avLst/>
          </a:prstGeom>
          <a:ln>
            <a:noFill/>
          </a:ln>
        </p:spPr>
      </p:pic>
      <p:sp>
        <p:nvSpPr>
          <p:cNvPr id="809" name="CustomShape 3"/>
          <p:cNvSpPr/>
          <p:nvPr/>
        </p:nvSpPr>
        <p:spPr>
          <a:xfrm>
            <a:off x="5840280" y="5421960"/>
            <a:ext cx="2985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Ali et al., </a:t>
            </a:r>
            <a:r>
              <a:rPr b="0" i="1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BMC Bioinf.</a:t>
            </a:r>
            <a:r>
              <a:rPr b="0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, 2013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591" dur="indefinite" restart="never" nodeType="tmRoot">
          <p:childTnLst>
            <p:seq>
              <p:cTn id="15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CustomShape 1"/>
          <p:cNvSpPr/>
          <p:nvPr/>
        </p:nvSpPr>
        <p:spPr>
          <a:xfrm>
            <a:off x="564480" y="433440"/>
            <a:ext cx="8260920" cy="59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85ca"/>
                </a:solidFill>
                <a:latin typeface="Arial"/>
                <a:ea typeface="DejaVu Sans"/>
              </a:rPr>
              <a:t>What if we could engineer a SNP in every gene?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811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FB3BDDD9-623F-4624-A820-2E2B33BB9CB4}" type="slidenum">
              <a:rPr b="0" lang="en-US" sz="1050" spc="-1" strike="noStrike">
                <a:solidFill>
                  <a:srgbClr val="333f48"/>
                </a:solidFill>
                <a:latin typeface="Arial"/>
                <a:ea typeface="DejaVu Sans"/>
              </a:rPr>
              <a:t>&lt;number&gt;</a:t>
            </a:fld>
            <a:endParaRPr b="0" lang="en-US" sz="1050" spc="-1" strike="noStrike">
              <a:latin typeface="Arial"/>
            </a:endParaRPr>
          </a:p>
        </p:txBody>
      </p:sp>
      <p:pic>
        <p:nvPicPr>
          <p:cNvPr id="812" name="Picture 6" descr=""/>
          <p:cNvPicPr/>
          <p:nvPr/>
        </p:nvPicPr>
        <p:blipFill>
          <a:blip r:embed="rId1"/>
          <a:stretch/>
        </p:blipFill>
        <p:spPr>
          <a:xfrm>
            <a:off x="1391400" y="1100160"/>
            <a:ext cx="6635520" cy="4320720"/>
          </a:xfrm>
          <a:prstGeom prst="rect">
            <a:avLst/>
          </a:prstGeom>
          <a:ln>
            <a:noFill/>
          </a:ln>
        </p:spPr>
      </p:pic>
      <p:sp>
        <p:nvSpPr>
          <p:cNvPr id="813" name="CustomShape 3"/>
          <p:cNvSpPr/>
          <p:nvPr/>
        </p:nvSpPr>
        <p:spPr>
          <a:xfrm>
            <a:off x="5854680" y="5421960"/>
            <a:ext cx="2985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Ali et al., </a:t>
            </a:r>
            <a:r>
              <a:rPr b="0" i="1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BMC Bioinf.</a:t>
            </a:r>
            <a:r>
              <a:rPr b="0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, 2013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14" name="CustomShape 4"/>
          <p:cNvSpPr/>
          <p:nvPr/>
        </p:nvSpPr>
        <p:spPr>
          <a:xfrm>
            <a:off x="1628640" y="12715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5" name="CustomShape 5"/>
          <p:cNvSpPr/>
          <p:nvPr/>
        </p:nvSpPr>
        <p:spPr>
          <a:xfrm>
            <a:off x="1628640" y="14720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6" name="CustomShape 6"/>
          <p:cNvSpPr/>
          <p:nvPr/>
        </p:nvSpPr>
        <p:spPr>
          <a:xfrm>
            <a:off x="1628640" y="17078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7" name="CustomShape 7"/>
          <p:cNvSpPr/>
          <p:nvPr/>
        </p:nvSpPr>
        <p:spPr>
          <a:xfrm>
            <a:off x="1628640" y="19080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8" name="CustomShape 8"/>
          <p:cNvSpPr/>
          <p:nvPr/>
        </p:nvSpPr>
        <p:spPr>
          <a:xfrm>
            <a:off x="1628640" y="21085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9" name="CustomShape 9"/>
          <p:cNvSpPr/>
          <p:nvPr/>
        </p:nvSpPr>
        <p:spPr>
          <a:xfrm>
            <a:off x="1628640" y="23090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0" name="CustomShape 10"/>
          <p:cNvSpPr/>
          <p:nvPr/>
        </p:nvSpPr>
        <p:spPr>
          <a:xfrm>
            <a:off x="1628640" y="25448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1" name="CustomShape 11"/>
          <p:cNvSpPr/>
          <p:nvPr/>
        </p:nvSpPr>
        <p:spPr>
          <a:xfrm>
            <a:off x="1628640" y="27453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2" name="CustomShape 12"/>
          <p:cNvSpPr/>
          <p:nvPr/>
        </p:nvSpPr>
        <p:spPr>
          <a:xfrm>
            <a:off x="1628640" y="29167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3" name="CustomShape 13"/>
          <p:cNvSpPr/>
          <p:nvPr/>
        </p:nvSpPr>
        <p:spPr>
          <a:xfrm>
            <a:off x="1628640" y="31168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4" name="CustomShape 14"/>
          <p:cNvSpPr/>
          <p:nvPr/>
        </p:nvSpPr>
        <p:spPr>
          <a:xfrm>
            <a:off x="1628640" y="33526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5" name="CustomShape 15"/>
          <p:cNvSpPr/>
          <p:nvPr/>
        </p:nvSpPr>
        <p:spPr>
          <a:xfrm>
            <a:off x="1628640" y="35532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6" name="CustomShape 16"/>
          <p:cNvSpPr/>
          <p:nvPr/>
        </p:nvSpPr>
        <p:spPr>
          <a:xfrm>
            <a:off x="1628640" y="37537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7" name="CustomShape 17"/>
          <p:cNvSpPr/>
          <p:nvPr/>
        </p:nvSpPr>
        <p:spPr>
          <a:xfrm>
            <a:off x="1628640" y="39538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8" name="CustomShape 18"/>
          <p:cNvSpPr/>
          <p:nvPr/>
        </p:nvSpPr>
        <p:spPr>
          <a:xfrm>
            <a:off x="1628640" y="41896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9" name="CustomShape 19"/>
          <p:cNvSpPr/>
          <p:nvPr/>
        </p:nvSpPr>
        <p:spPr>
          <a:xfrm>
            <a:off x="1628640" y="43902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0" name="CustomShape 20"/>
          <p:cNvSpPr/>
          <p:nvPr/>
        </p:nvSpPr>
        <p:spPr>
          <a:xfrm>
            <a:off x="6712200" y="33598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1" name="CustomShape 21"/>
          <p:cNvSpPr/>
          <p:nvPr/>
        </p:nvSpPr>
        <p:spPr>
          <a:xfrm>
            <a:off x="6712200" y="35600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2" name="CustomShape 22"/>
          <p:cNvSpPr/>
          <p:nvPr/>
        </p:nvSpPr>
        <p:spPr>
          <a:xfrm>
            <a:off x="6712200" y="37958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3" name="CustomShape 23"/>
          <p:cNvSpPr/>
          <p:nvPr/>
        </p:nvSpPr>
        <p:spPr>
          <a:xfrm>
            <a:off x="7646760" y="19724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4" name="CustomShape 24"/>
          <p:cNvSpPr/>
          <p:nvPr/>
        </p:nvSpPr>
        <p:spPr>
          <a:xfrm>
            <a:off x="7646760" y="21729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5" name="CustomShape 25"/>
          <p:cNvSpPr/>
          <p:nvPr/>
        </p:nvSpPr>
        <p:spPr>
          <a:xfrm>
            <a:off x="7646760" y="23734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6" name="CustomShape 26"/>
          <p:cNvSpPr/>
          <p:nvPr/>
        </p:nvSpPr>
        <p:spPr>
          <a:xfrm>
            <a:off x="7646760" y="26089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7" name="CustomShape 27"/>
          <p:cNvSpPr/>
          <p:nvPr/>
        </p:nvSpPr>
        <p:spPr>
          <a:xfrm>
            <a:off x="7646760" y="28094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8" name="CustomShape 28"/>
          <p:cNvSpPr/>
          <p:nvPr/>
        </p:nvSpPr>
        <p:spPr>
          <a:xfrm>
            <a:off x="7646760" y="29808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9" name="CustomShape 29"/>
          <p:cNvSpPr/>
          <p:nvPr/>
        </p:nvSpPr>
        <p:spPr>
          <a:xfrm>
            <a:off x="7646760" y="31813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0" name="CustomShape 30"/>
          <p:cNvSpPr/>
          <p:nvPr/>
        </p:nvSpPr>
        <p:spPr>
          <a:xfrm>
            <a:off x="7646760" y="34171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1" name="CustomShape 31"/>
          <p:cNvSpPr/>
          <p:nvPr/>
        </p:nvSpPr>
        <p:spPr>
          <a:xfrm>
            <a:off x="7646760" y="36176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2" name="CustomShape 32"/>
          <p:cNvSpPr/>
          <p:nvPr/>
        </p:nvSpPr>
        <p:spPr>
          <a:xfrm>
            <a:off x="7646760" y="38178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3" name="CustomShape 33"/>
          <p:cNvSpPr/>
          <p:nvPr/>
        </p:nvSpPr>
        <p:spPr>
          <a:xfrm>
            <a:off x="7646760" y="40183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4" name="CustomShape 34"/>
          <p:cNvSpPr/>
          <p:nvPr/>
        </p:nvSpPr>
        <p:spPr>
          <a:xfrm>
            <a:off x="7646760" y="42541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5" name="CustomShape 35"/>
          <p:cNvSpPr/>
          <p:nvPr/>
        </p:nvSpPr>
        <p:spPr>
          <a:xfrm>
            <a:off x="7646760" y="44546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6" name="CustomShape 36"/>
          <p:cNvSpPr/>
          <p:nvPr/>
        </p:nvSpPr>
        <p:spPr>
          <a:xfrm>
            <a:off x="6716160" y="40078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7" name="CustomShape 37"/>
          <p:cNvSpPr/>
          <p:nvPr/>
        </p:nvSpPr>
        <p:spPr>
          <a:xfrm>
            <a:off x="6716160" y="42084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8" name="CustomShape 38"/>
          <p:cNvSpPr/>
          <p:nvPr/>
        </p:nvSpPr>
        <p:spPr>
          <a:xfrm>
            <a:off x="6716160" y="44442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9" name="CustomShape 39"/>
          <p:cNvSpPr/>
          <p:nvPr/>
        </p:nvSpPr>
        <p:spPr>
          <a:xfrm>
            <a:off x="7036920" y="29808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0" name="CustomShape 40"/>
          <p:cNvSpPr/>
          <p:nvPr/>
        </p:nvSpPr>
        <p:spPr>
          <a:xfrm>
            <a:off x="7036920" y="31813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1" name="CustomShape 41"/>
          <p:cNvSpPr/>
          <p:nvPr/>
        </p:nvSpPr>
        <p:spPr>
          <a:xfrm>
            <a:off x="7036920" y="33818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2" name="CustomShape 42"/>
          <p:cNvSpPr/>
          <p:nvPr/>
        </p:nvSpPr>
        <p:spPr>
          <a:xfrm>
            <a:off x="7036920" y="36176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3" name="CustomShape 43"/>
          <p:cNvSpPr/>
          <p:nvPr/>
        </p:nvSpPr>
        <p:spPr>
          <a:xfrm>
            <a:off x="7036920" y="38178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4" name="CustomShape 44"/>
          <p:cNvSpPr/>
          <p:nvPr/>
        </p:nvSpPr>
        <p:spPr>
          <a:xfrm>
            <a:off x="7036920" y="39895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5" name="CustomShape 45"/>
          <p:cNvSpPr/>
          <p:nvPr/>
        </p:nvSpPr>
        <p:spPr>
          <a:xfrm>
            <a:off x="7036920" y="41896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6" name="CustomShape 46"/>
          <p:cNvSpPr/>
          <p:nvPr/>
        </p:nvSpPr>
        <p:spPr>
          <a:xfrm>
            <a:off x="7036920" y="44254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7" name="CustomShape 47"/>
          <p:cNvSpPr/>
          <p:nvPr/>
        </p:nvSpPr>
        <p:spPr>
          <a:xfrm>
            <a:off x="7326000" y="35776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8" name="CustomShape 48"/>
          <p:cNvSpPr/>
          <p:nvPr/>
        </p:nvSpPr>
        <p:spPr>
          <a:xfrm>
            <a:off x="7326000" y="37778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9" name="CustomShape 49"/>
          <p:cNvSpPr/>
          <p:nvPr/>
        </p:nvSpPr>
        <p:spPr>
          <a:xfrm>
            <a:off x="7326000" y="39783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0" name="CustomShape 50"/>
          <p:cNvSpPr/>
          <p:nvPr/>
        </p:nvSpPr>
        <p:spPr>
          <a:xfrm>
            <a:off x="7326000" y="42141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1" name="CustomShape 51"/>
          <p:cNvSpPr/>
          <p:nvPr/>
        </p:nvSpPr>
        <p:spPr>
          <a:xfrm>
            <a:off x="7326000" y="44146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2" name="CustomShape 52"/>
          <p:cNvSpPr/>
          <p:nvPr/>
        </p:nvSpPr>
        <p:spPr>
          <a:xfrm>
            <a:off x="6068160" y="29588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3" name="CustomShape 53"/>
          <p:cNvSpPr/>
          <p:nvPr/>
        </p:nvSpPr>
        <p:spPr>
          <a:xfrm>
            <a:off x="6068160" y="31593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4" name="CustomShape 54"/>
          <p:cNvSpPr/>
          <p:nvPr/>
        </p:nvSpPr>
        <p:spPr>
          <a:xfrm>
            <a:off x="6068160" y="33951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5" name="CustomShape 55"/>
          <p:cNvSpPr/>
          <p:nvPr/>
        </p:nvSpPr>
        <p:spPr>
          <a:xfrm>
            <a:off x="6068160" y="35956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6" name="CustomShape 56"/>
          <p:cNvSpPr/>
          <p:nvPr/>
        </p:nvSpPr>
        <p:spPr>
          <a:xfrm>
            <a:off x="5119560" y="37990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7" name="CustomShape 57"/>
          <p:cNvSpPr/>
          <p:nvPr/>
        </p:nvSpPr>
        <p:spPr>
          <a:xfrm>
            <a:off x="5119560" y="39996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8" name="CustomShape 58"/>
          <p:cNvSpPr/>
          <p:nvPr/>
        </p:nvSpPr>
        <p:spPr>
          <a:xfrm>
            <a:off x="5119560" y="42354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9" name="CustomShape 59"/>
          <p:cNvSpPr/>
          <p:nvPr/>
        </p:nvSpPr>
        <p:spPr>
          <a:xfrm>
            <a:off x="5119560" y="44355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0" name="CustomShape 60"/>
          <p:cNvSpPr/>
          <p:nvPr/>
        </p:nvSpPr>
        <p:spPr>
          <a:xfrm>
            <a:off x="6383160" y="29671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1" name="CustomShape 61"/>
          <p:cNvSpPr/>
          <p:nvPr/>
        </p:nvSpPr>
        <p:spPr>
          <a:xfrm>
            <a:off x="6383160" y="31676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2" name="CustomShape 62"/>
          <p:cNvSpPr/>
          <p:nvPr/>
        </p:nvSpPr>
        <p:spPr>
          <a:xfrm>
            <a:off x="6383160" y="34034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3" name="CustomShape 63"/>
          <p:cNvSpPr/>
          <p:nvPr/>
        </p:nvSpPr>
        <p:spPr>
          <a:xfrm>
            <a:off x="6383160" y="36039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4" name="CustomShape 64"/>
          <p:cNvSpPr/>
          <p:nvPr/>
        </p:nvSpPr>
        <p:spPr>
          <a:xfrm>
            <a:off x="6383160" y="38041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5" name="CustomShape 65"/>
          <p:cNvSpPr/>
          <p:nvPr/>
        </p:nvSpPr>
        <p:spPr>
          <a:xfrm>
            <a:off x="6383160" y="40046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6" name="CustomShape 66"/>
          <p:cNvSpPr/>
          <p:nvPr/>
        </p:nvSpPr>
        <p:spPr>
          <a:xfrm>
            <a:off x="6383160" y="42404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7" name="CustomShape 67"/>
          <p:cNvSpPr/>
          <p:nvPr/>
        </p:nvSpPr>
        <p:spPr>
          <a:xfrm>
            <a:off x="6383160" y="44409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8" name="CustomShape 68"/>
          <p:cNvSpPr/>
          <p:nvPr/>
        </p:nvSpPr>
        <p:spPr>
          <a:xfrm>
            <a:off x="4499640" y="34344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9" name="CustomShape 69"/>
          <p:cNvSpPr/>
          <p:nvPr/>
        </p:nvSpPr>
        <p:spPr>
          <a:xfrm>
            <a:off x="4499640" y="36349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0" name="CustomShape 70"/>
          <p:cNvSpPr/>
          <p:nvPr/>
        </p:nvSpPr>
        <p:spPr>
          <a:xfrm>
            <a:off x="4499640" y="38707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1" name="CustomShape 71"/>
          <p:cNvSpPr/>
          <p:nvPr/>
        </p:nvSpPr>
        <p:spPr>
          <a:xfrm>
            <a:off x="4499640" y="40712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2" name="CustomShape 72"/>
          <p:cNvSpPr/>
          <p:nvPr/>
        </p:nvSpPr>
        <p:spPr>
          <a:xfrm>
            <a:off x="4499640" y="42714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3" name="CustomShape 73"/>
          <p:cNvSpPr/>
          <p:nvPr/>
        </p:nvSpPr>
        <p:spPr>
          <a:xfrm>
            <a:off x="4499640" y="44719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4" name="CustomShape 74"/>
          <p:cNvSpPr/>
          <p:nvPr/>
        </p:nvSpPr>
        <p:spPr>
          <a:xfrm>
            <a:off x="5742000" y="26031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5" name="CustomShape 75"/>
          <p:cNvSpPr/>
          <p:nvPr/>
        </p:nvSpPr>
        <p:spPr>
          <a:xfrm>
            <a:off x="5742000" y="28036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6" name="CustomShape 76"/>
          <p:cNvSpPr/>
          <p:nvPr/>
        </p:nvSpPr>
        <p:spPr>
          <a:xfrm>
            <a:off x="5742000" y="29750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7" name="CustomShape 77"/>
          <p:cNvSpPr/>
          <p:nvPr/>
        </p:nvSpPr>
        <p:spPr>
          <a:xfrm>
            <a:off x="5742000" y="31755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8" name="CustomShape 78"/>
          <p:cNvSpPr/>
          <p:nvPr/>
        </p:nvSpPr>
        <p:spPr>
          <a:xfrm>
            <a:off x="5742000" y="34110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9" name="CustomShape 79"/>
          <p:cNvSpPr/>
          <p:nvPr/>
        </p:nvSpPr>
        <p:spPr>
          <a:xfrm>
            <a:off x="5742000" y="36115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0" name="CustomShape 80"/>
          <p:cNvSpPr/>
          <p:nvPr/>
        </p:nvSpPr>
        <p:spPr>
          <a:xfrm>
            <a:off x="5742000" y="38120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1" name="CustomShape 81"/>
          <p:cNvSpPr/>
          <p:nvPr/>
        </p:nvSpPr>
        <p:spPr>
          <a:xfrm>
            <a:off x="5742000" y="40125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2" name="CustomShape 82"/>
          <p:cNvSpPr/>
          <p:nvPr/>
        </p:nvSpPr>
        <p:spPr>
          <a:xfrm>
            <a:off x="5742000" y="42480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3" name="CustomShape 83"/>
          <p:cNvSpPr/>
          <p:nvPr/>
        </p:nvSpPr>
        <p:spPr>
          <a:xfrm>
            <a:off x="5742000" y="44485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4" name="CustomShape 84"/>
          <p:cNvSpPr/>
          <p:nvPr/>
        </p:nvSpPr>
        <p:spPr>
          <a:xfrm>
            <a:off x="5127120" y="27349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5" name="CustomShape 85"/>
          <p:cNvSpPr/>
          <p:nvPr/>
        </p:nvSpPr>
        <p:spPr>
          <a:xfrm>
            <a:off x="5127120" y="29707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6" name="CustomShape 86"/>
          <p:cNvSpPr/>
          <p:nvPr/>
        </p:nvSpPr>
        <p:spPr>
          <a:xfrm>
            <a:off x="5127120" y="31708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7" name="CustomShape 87"/>
          <p:cNvSpPr/>
          <p:nvPr/>
        </p:nvSpPr>
        <p:spPr>
          <a:xfrm>
            <a:off x="5127120" y="33714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8" name="CustomShape 88"/>
          <p:cNvSpPr/>
          <p:nvPr/>
        </p:nvSpPr>
        <p:spPr>
          <a:xfrm>
            <a:off x="5127120" y="35719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9" name="CustomShape 89"/>
          <p:cNvSpPr/>
          <p:nvPr/>
        </p:nvSpPr>
        <p:spPr>
          <a:xfrm>
            <a:off x="5440680" y="25952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0" name="CustomShape 90"/>
          <p:cNvSpPr/>
          <p:nvPr/>
        </p:nvSpPr>
        <p:spPr>
          <a:xfrm>
            <a:off x="5440680" y="27957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1" name="CustomShape 91"/>
          <p:cNvSpPr/>
          <p:nvPr/>
        </p:nvSpPr>
        <p:spPr>
          <a:xfrm>
            <a:off x="5440680" y="29671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2" name="CustomShape 92"/>
          <p:cNvSpPr/>
          <p:nvPr/>
        </p:nvSpPr>
        <p:spPr>
          <a:xfrm>
            <a:off x="5440680" y="31676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3" name="CustomShape 93"/>
          <p:cNvSpPr/>
          <p:nvPr/>
        </p:nvSpPr>
        <p:spPr>
          <a:xfrm>
            <a:off x="5440680" y="34034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4" name="CustomShape 94"/>
          <p:cNvSpPr/>
          <p:nvPr/>
        </p:nvSpPr>
        <p:spPr>
          <a:xfrm>
            <a:off x="5440680" y="36039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5" name="CustomShape 95"/>
          <p:cNvSpPr/>
          <p:nvPr/>
        </p:nvSpPr>
        <p:spPr>
          <a:xfrm>
            <a:off x="5440680" y="38041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6" name="CustomShape 96"/>
          <p:cNvSpPr/>
          <p:nvPr/>
        </p:nvSpPr>
        <p:spPr>
          <a:xfrm>
            <a:off x="5440680" y="40046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7" name="CustomShape 97"/>
          <p:cNvSpPr/>
          <p:nvPr/>
        </p:nvSpPr>
        <p:spPr>
          <a:xfrm>
            <a:off x="5440680" y="42404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8" name="CustomShape 98"/>
          <p:cNvSpPr/>
          <p:nvPr/>
        </p:nvSpPr>
        <p:spPr>
          <a:xfrm>
            <a:off x="5440680" y="44409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9" name="CustomShape 99"/>
          <p:cNvSpPr/>
          <p:nvPr/>
        </p:nvSpPr>
        <p:spPr>
          <a:xfrm>
            <a:off x="4488120" y="23745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10" name="CustomShape 100"/>
          <p:cNvSpPr/>
          <p:nvPr/>
        </p:nvSpPr>
        <p:spPr>
          <a:xfrm>
            <a:off x="4488120" y="25750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11" name="CustomShape 101"/>
          <p:cNvSpPr/>
          <p:nvPr/>
        </p:nvSpPr>
        <p:spPr>
          <a:xfrm>
            <a:off x="4488120" y="28105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12" name="CustomShape 102"/>
          <p:cNvSpPr/>
          <p:nvPr/>
        </p:nvSpPr>
        <p:spPr>
          <a:xfrm>
            <a:off x="4488120" y="30110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13" name="CustomShape 103"/>
          <p:cNvSpPr/>
          <p:nvPr/>
        </p:nvSpPr>
        <p:spPr>
          <a:xfrm>
            <a:off x="4488120" y="32115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14" name="CustomShape 104"/>
          <p:cNvSpPr/>
          <p:nvPr/>
        </p:nvSpPr>
        <p:spPr>
          <a:xfrm>
            <a:off x="4802760" y="23486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15" name="CustomShape 105"/>
          <p:cNvSpPr/>
          <p:nvPr/>
        </p:nvSpPr>
        <p:spPr>
          <a:xfrm>
            <a:off x="4802760" y="25844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16" name="CustomShape 106"/>
          <p:cNvSpPr/>
          <p:nvPr/>
        </p:nvSpPr>
        <p:spPr>
          <a:xfrm>
            <a:off x="4802760" y="27849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17" name="CustomShape 107"/>
          <p:cNvSpPr/>
          <p:nvPr/>
        </p:nvSpPr>
        <p:spPr>
          <a:xfrm>
            <a:off x="4802760" y="29563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18" name="CustomShape 108"/>
          <p:cNvSpPr/>
          <p:nvPr/>
        </p:nvSpPr>
        <p:spPr>
          <a:xfrm>
            <a:off x="4802760" y="31568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19" name="CustomShape 109"/>
          <p:cNvSpPr/>
          <p:nvPr/>
        </p:nvSpPr>
        <p:spPr>
          <a:xfrm>
            <a:off x="4802760" y="33926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0" name="CustomShape 110"/>
          <p:cNvSpPr/>
          <p:nvPr/>
        </p:nvSpPr>
        <p:spPr>
          <a:xfrm>
            <a:off x="4802760" y="35928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1" name="CustomShape 111"/>
          <p:cNvSpPr/>
          <p:nvPr/>
        </p:nvSpPr>
        <p:spPr>
          <a:xfrm>
            <a:off x="4802760" y="37933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2" name="CustomShape 112"/>
          <p:cNvSpPr/>
          <p:nvPr/>
        </p:nvSpPr>
        <p:spPr>
          <a:xfrm>
            <a:off x="4802760" y="39938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3" name="CustomShape 113"/>
          <p:cNvSpPr/>
          <p:nvPr/>
        </p:nvSpPr>
        <p:spPr>
          <a:xfrm>
            <a:off x="4802760" y="42296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4" name="CustomShape 114"/>
          <p:cNvSpPr/>
          <p:nvPr/>
        </p:nvSpPr>
        <p:spPr>
          <a:xfrm>
            <a:off x="4802760" y="44298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5" name="CustomShape 115"/>
          <p:cNvSpPr/>
          <p:nvPr/>
        </p:nvSpPr>
        <p:spPr>
          <a:xfrm>
            <a:off x="4151880" y="23832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6" name="CustomShape 116"/>
          <p:cNvSpPr/>
          <p:nvPr/>
        </p:nvSpPr>
        <p:spPr>
          <a:xfrm>
            <a:off x="4151880" y="26190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7" name="CustomShape 117"/>
          <p:cNvSpPr/>
          <p:nvPr/>
        </p:nvSpPr>
        <p:spPr>
          <a:xfrm>
            <a:off x="4151880" y="28195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8" name="CustomShape 118"/>
          <p:cNvSpPr/>
          <p:nvPr/>
        </p:nvSpPr>
        <p:spPr>
          <a:xfrm>
            <a:off x="4151880" y="29908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9" name="CustomShape 119"/>
          <p:cNvSpPr/>
          <p:nvPr/>
        </p:nvSpPr>
        <p:spPr>
          <a:xfrm>
            <a:off x="4151880" y="31914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0" name="CustomShape 120"/>
          <p:cNvSpPr/>
          <p:nvPr/>
        </p:nvSpPr>
        <p:spPr>
          <a:xfrm>
            <a:off x="4151880" y="34268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1" name="CustomShape 121"/>
          <p:cNvSpPr/>
          <p:nvPr/>
        </p:nvSpPr>
        <p:spPr>
          <a:xfrm>
            <a:off x="4151880" y="36273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2" name="CustomShape 122"/>
          <p:cNvSpPr/>
          <p:nvPr/>
        </p:nvSpPr>
        <p:spPr>
          <a:xfrm>
            <a:off x="4151880" y="38278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3" name="CustomShape 123"/>
          <p:cNvSpPr/>
          <p:nvPr/>
        </p:nvSpPr>
        <p:spPr>
          <a:xfrm>
            <a:off x="4151880" y="40284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4" name="CustomShape 124"/>
          <p:cNvSpPr/>
          <p:nvPr/>
        </p:nvSpPr>
        <p:spPr>
          <a:xfrm>
            <a:off x="4151880" y="42642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5" name="CustomShape 125"/>
          <p:cNvSpPr/>
          <p:nvPr/>
        </p:nvSpPr>
        <p:spPr>
          <a:xfrm>
            <a:off x="4151880" y="44643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6" name="CustomShape 126"/>
          <p:cNvSpPr/>
          <p:nvPr/>
        </p:nvSpPr>
        <p:spPr>
          <a:xfrm>
            <a:off x="3516480" y="19666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7" name="CustomShape 127"/>
          <p:cNvSpPr/>
          <p:nvPr/>
        </p:nvSpPr>
        <p:spPr>
          <a:xfrm>
            <a:off x="3516480" y="21668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8" name="CustomShape 128"/>
          <p:cNvSpPr/>
          <p:nvPr/>
        </p:nvSpPr>
        <p:spPr>
          <a:xfrm>
            <a:off x="3516480" y="23673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9" name="CustomShape 129"/>
          <p:cNvSpPr/>
          <p:nvPr/>
        </p:nvSpPr>
        <p:spPr>
          <a:xfrm>
            <a:off x="3516480" y="26031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0" name="CustomShape 130"/>
          <p:cNvSpPr/>
          <p:nvPr/>
        </p:nvSpPr>
        <p:spPr>
          <a:xfrm>
            <a:off x="3516480" y="28036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1" name="CustomShape 131"/>
          <p:cNvSpPr/>
          <p:nvPr/>
        </p:nvSpPr>
        <p:spPr>
          <a:xfrm>
            <a:off x="3516480" y="29750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2" name="CustomShape 132"/>
          <p:cNvSpPr/>
          <p:nvPr/>
        </p:nvSpPr>
        <p:spPr>
          <a:xfrm>
            <a:off x="3516480" y="31755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3" name="CustomShape 133"/>
          <p:cNvSpPr/>
          <p:nvPr/>
        </p:nvSpPr>
        <p:spPr>
          <a:xfrm>
            <a:off x="3516480" y="34110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4" name="CustomShape 134"/>
          <p:cNvSpPr/>
          <p:nvPr/>
        </p:nvSpPr>
        <p:spPr>
          <a:xfrm>
            <a:off x="3516480" y="36115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5" name="CustomShape 135"/>
          <p:cNvSpPr/>
          <p:nvPr/>
        </p:nvSpPr>
        <p:spPr>
          <a:xfrm>
            <a:off x="3516480" y="38120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6" name="CustomShape 136"/>
          <p:cNvSpPr/>
          <p:nvPr/>
        </p:nvSpPr>
        <p:spPr>
          <a:xfrm>
            <a:off x="3516480" y="40125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7" name="CustomShape 137"/>
          <p:cNvSpPr/>
          <p:nvPr/>
        </p:nvSpPr>
        <p:spPr>
          <a:xfrm>
            <a:off x="3516480" y="42480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8" name="CustomShape 138"/>
          <p:cNvSpPr/>
          <p:nvPr/>
        </p:nvSpPr>
        <p:spPr>
          <a:xfrm>
            <a:off x="3516480" y="44485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9" name="CustomShape 139"/>
          <p:cNvSpPr/>
          <p:nvPr/>
        </p:nvSpPr>
        <p:spPr>
          <a:xfrm>
            <a:off x="3831120" y="21668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0" name="CustomShape 140"/>
          <p:cNvSpPr/>
          <p:nvPr/>
        </p:nvSpPr>
        <p:spPr>
          <a:xfrm>
            <a:off x="3831120" y="23673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1" name="CustomShape 141"/>
          <p:cNvSpPr/>
          <p:nvPr/>
        </p:nvSpPr>
        <p:spPr>
          <a:xfrm>
            <a:off x="3831120" y="26031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2" name="CustomShape 142"/>
          <p:cNvSpPr/>
          <p:nvPr/>
        </p:nvSpPr>
        <p:spPr>
          <a:xfrm>
            <a:off x="3831120" y="28036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3" name="CustomShape 143"/>
          <p:cNvSpPr/>
          <p:nvPr/>
        </p:nvSpPr>
        <p:spPr>
          <a:xfrm>
            <a:off x="3831120" y="29750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4" name="CustomShape 144"/>
          <p:cNvSpPr/>
          <p:nvPr/>
        </p:nvSpPr>
        <p:spPr>
          <a:xfrm>
            <a:off x="3831120" y="31755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5" name="CustomShape 145"/>
          <p:cNvSpPr/>
          <p:nvPr/>
        </p:nvSpPr>
        <p:spPr>
          <a:xfrm>
            <a:off x="3831120" y="34110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6" name="CustomShape 146"/>
          <p:cNvSpPr/>
          <p:nvPr/>
        </p:nvSpPr>
        <p:spPr>
          <a:xfrm>
            <a:off x="3831120" y="36115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7" name="CustomShape 147"/>
          <p:cNvSpPr/>
          <p:nvPr/>
        </p:nvSpPr>
        <p:spPr>
          <a:xfrm>
            <a:off x="3831120" y="38120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8" name="CustomShape 148"/>
          <p:cNvSpPr/>
          <p:nvPr/>
        </p:nvSpPr>
        <p:spPr>
          <a:xfrm>
            <a:off x="3831120" y="40125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9" name="CustomShape 149"/>
          <p:cNvSpPr/>
          <p:nvPr/>
        </p:nvSpPr>
        <p:spPr>
          <a:xfrm>
            <a:off x="3831120" y="42480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0" name="CustomShape 150"/>
          <p:cNvSpPr/>
          <p:nvPr/>
        </p:nvSpPr>
        <p:spPr>
          <a:xfrm>
            <a:off x="3831120" y="44485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1" name="CustomShape 151"/>
          <p:cNvSpPr/>
          <p:nvPr/>
        </p:nvSpPr>
        <p:spPr>
          <a:xfrm>
            <a:off x="3216600" y="19450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2" name="CustomShape 152"/>
          <p:cNvSpPr/>
          <p:nvPr/>
        </p:nvSpPr>
        <p:spPr>
          <a:xfrm>
            <a:off x="3216600" y="21456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3" name="CustomShape 153"/>
          <p:cNvSpPr/>
          <p:nvPr/>
        </p:nvSpPr>
        <p:spPr>
          <a:xfrm>
            <a:off x="3216600" y="23457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4" name="CustomShape 154"/>
          <p:cNvSpPr/>
          <p:nvPr/>
        </p:nvSpPr>
        <p:spPr>
          <a:xfrm>
            <a:off x="3216600" y="25815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5" name="CustomShape 155"/>
          <p:cNvSpPr/>
          <p:nvPr/>
        </p:nvSpPr>
        <p:spPr>
          <a:xfrm>
            <a:off x="3216600" y="27820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6" name="CustomShape 156"/>
          <p:cNvSpPr/>
          <p:nvPr/>
        </p:nvSpPr>
        <p:spPr>
          <a:xfrm>
            <a:off x="3216600" y="29534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7" name="CustomShape 157"/>
          <p:cNvSpPr/>
          <p:nvPr/>
        </p:nvSpPr>
        <p:spPr>
          <a:xfrm>
            <a:off x="3216600" y="31539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8" name="CustomShape 158"/>
          <p:cNvSpPr/>
          <p:nvPr/>
        </p:nvSpPr>
        <p:spPr>
          <a:xfrm>
            <a:off x="3216600" y="33897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9" name="CustomShape 159"/>
          <p:cNvSpPr/>
          <p:nvPr/>
        </p:nvSpPr>
        <p:spPr>
          <a:xfrm>
            <a:off x="3216600" y="35902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0" name="CustomShape 160"/>
          <p:cNvSpPr/>
          <p:nvPr/>
        </p:nvSpPr>
        <p:spPr>
          <a:xfrm>
            <a:off x="3216600" y="37904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1" name="CustomShape 161"/>
          <p:cNvSpPr/>
          <p:nvPr/>
        </p:nvSpPr>
        <p:spPr>
          <a:xfrm>
            <a:off x="3216600" y="39909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2" name="CustomShape 162"/>
          <p:cNvSpPr/>
          <p:nvPr/>
        </p:nvSpPr>
        <p:spPr>
          <a:xfrm>
            <a:off x="3216600" y="42267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3" name="CustomShape 163"/>
          <p:cNvSpPr/>
          <p:nvPr/>
        </p:nvSpPr>
        <p:spPr>
          <a:xfrm>
            <a:off x="3216600" y="44272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4" name="CustomShape 164"/>
          <p:cNvSpPr/>
          <p:nvPr/>
        </p:nvSpPr>
        <p:spPr>
          <a:xfrm>
            <a:off x="2909160" y="19540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5" name="CustomShape 165"/>
          <p:cNvSpPr/>
          <p:nvPr/>
        </p:nvSpPr>
        <p:spPr>
          <a:xfrm>
            <a:off x="2909160" y="21546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6" name="CustomShape 166"/>
          <p:cNvSpPr/>
          <p:nvPr/>
        </p:nvSpPr>
        <p:spPr>
          <a:xfrm>
            <a:off x="2909160" y="23547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7" name="CustomShape 167"/>
          <p:cNvSpPr/>
          <p:nvPr/>
        </p:nvSpPr>
        <p:spPr>
          <a:xfrm>
            <a:off x="2909160" y="25905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8" name="CustomShape 168"/>
          <p:cNvSpPr/>
          <p:nvPr/>
        </p:nvSpPr>
        <p:spPr>
          <a:xfrm>
            <a:off x="2909160" y="27910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9" name="CustomShape 169"/>
          <p:cNvSpPr/>
          <p:nvPr/>
        </p:nvSpPr>
        <p:spPr>
          <a:xfrm>
            <a:off x="2909160" y="29624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80" name="CustomShape 170"/>
          <p:cNvSpPr/>
          <p:nvPr/>
        </p:nvSpPr>
        <p:spPr>
          <a:xfrm>
            <a:off x="2909160" y="31629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81" name="CustomShape 171"/>
          <p:cNvSpPr/>
          <p:nvPr/>
        </p:nvSpPr>
        <p:spPr>
          <a:xfrm>
            <a:off x="2909160" y="33987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82" name="CustomShape 172"/>
          <p:cNvSpPr/>
          <p:nvPr/>
        </p:nvSpPr>
        <p:spPr>
          <a:xfrm>
            <a:off x="2909160" y="35992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83" name="CustomShape 173"/>
          <p:cNvSpPr/>
          <p:nvPr/>
        </p:nvSpPr>
        <p:spPr>
          <a:xfrm>
            <a:off x="2909160" y="37994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84" name="CustomShape 174"/>
          <p:cNvSpPr/>
          <p:nvPr/>
        </p:nvSpPr>
        <p:spPr>
          <a:xfrm>
            <a:off x="2909160" y="39999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85" name="CustomShape 175"/>
          <p:cNvSpPr/>
          <p:nvPr/>
        </p:nvSpPr>
        <p:spPr>
          <a:xfrm>
            <a:off x="2909160" y="42357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86" name="CustomShape 176"/>
          <p:cNvSpPr/>
          <p:nvPr/>
        </p:nvSpPr>
        <p:spPr>
          <a:xfrm>
            <a:off x="2909160" y="44362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87" name="CustomShape 177"/>
          <p:cNvSpPr/>
          <p:nvPr/>
        </p:nvSpPr>
        <p:spPr>
          <a:xfrm>
            <a:off x="6087240" y="38149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88" name="CustomShape 178"/>
          <p:cNvSpPr/>
          <p:nvPr/>
        </p:nvSpPr>
        <p:spPr>
          <a:xfrm>
            <a:off x="6087240" y="40150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89" name="CustomShape 179"/>
          <p:cNvSpPr/>
          <p:nvPr/>
        </p:nvSpPr>
        <p:spPr>
          <a:xfrm>
            <a:off x="6087240" y="42296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90" name="CustomShape 180"/>
          <p:cNvSpPr/>
          <p:nvPr/>
        </p:nvSpPr>
        <p:spPr>
          <a:xfrm>
            <a:off x="6087240" y="44301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91" name="CustomShape 181"/>
          <p:cNvSpPr/>
          <p:nvPr/>
        </p:nvSpPr>
        <p:spPr>
          <a:xfrm>
            <a:off x="2566440" y="21902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92" name="CustomShape 182"/>
          <p:cNvSpPr/>
          <p:nvPr/>
        </p:nvSpPr>
        <p:spPr>
          <a:xfrm>
            <a:off x="2566440" y="23907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93" name="CustomShape 183"/>
          <p:cNvSpPr/>
          <p:nvPr/>
        </p:nvSpPr>
        <p:spPr>
          <a:xfrm>
            <a:off x="2566440" y="26265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94" name="CustomShape 184"/>
          <p:cNvSpPr/>
          <p:nvPr/>
        </p:nvSpPr>
        <p:spPr>
          <a:xfrm>
            <a:off x="2566440" y="28270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95" name="CustomShape 185"/>
          <p:cNvSpPr/>
          <p:nvPr/>
        </p:nvSpPr>
        <p:spPr>
          <a:xfrm>
            <a:off x="2566440" y="29984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96" name="CustomShape 186"/>
          <p:cNvSpPr/>
          <p:nvPr/>
        </p:nvSpPr>
        <p:spPr>
          <a:xfrm>
            <a:off x="2566440" y="31989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97" name="CustomShape 187"/>
          <p:cNvSpPr/>
          <p:nvPr/>
        </p:nvSpPr>
        <p:spPr>
          <a:xfrm>
            <a:off x="2566440" y="34344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98" name="CustomShape 188"/>
          <p:cNvSpPr/>
          <p:nvPr/>
        </p:nvSpPr>
        <p:spPr>
          <a:xfrm>
            <a:off x="2566440" y="36349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99" name="CustomShape 189"/>
          <p:cNvSpPr/>
          <p:nvPr/>
        </p:nvSpPr>
        <p:spPr>
          <a:xfrm>
            <a:off x="2566440" y="38354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0" name="CustomShape 190"/>
          <p:cNvSpPr/>
          <p:nvPr/>
        </p:nvSpPr>
        <p:spPr>
          <a:xfrm>
            <a:off x="2566440" y="40359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1" name="CustomShape 191"/>
          <p:cNvSpPr/>
          <p:nvPr/>
        </p:nvSpPr>
        <p:spPr>
          <a:xfrm>
            <a:off x="2566440" y="42714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2" name="CustomShape 192"/>
          <p:cNvSpPr/>
          <p:nvPr/>
        </p:nvSpPr>
        <p:spPr>
          <a:xfrm>
            <a:off x="2566440" y="44719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3" name="CustomShape 193"/>
          <p:cNvSpPr/>
          <p:nvPr/>
        </p:nvSpPr>
        <p:spPr>
          <a:xfrm>
            <a:off x="6703920" y="26618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4" name="CustomShape 194"/>
          <p:cNvSpPr/>
          <p:nvPr/>
        </p:nvSpPr>
        <p:spPr>
          <a:xfrm>
            <a:off x="6703920" y="28623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5" name="CustomShape 195"/>
          <p:cNvSpPr/>
          <p:nvPr/>
        </p:nvSpPr>
        <p:spPr>
          <a:xfrm>
            <a:off x="6703920" y="30978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6" name="CustomShape 196"/>
          <p:cNvSpPr/>
          <p:nvPr/>
        </p:nvSpPr>
        <p:spPr>
          <a:xfrm>
            <a:off x="2282400" y="19620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7" name="CustomShape 197"/>
          <p:cNvSpPr/>
          <p:nvPr/>
        </p:nvSpPr>
        <p:spPr>
          <a:xfrm>
            <a:off x="2282400" y="21625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8" name="CustomShape 198"/>
          <p:cNvSpPr/>
          <p:nvPr/>
        </p:nvSpPr>
        <p:spPr>
          <a:xfrm>
            <a:off x="2282400" y="23630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9" name="CustomShape 199"/>
          <p:cNvSpPr/>
          <p:nvPr/>
        </p:nvSpPr>
        <p:spPr>
          <a:xfrm>
            <a:off x="2282400" y="25988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0" name="CustomShape 200"/>
          <p:cNvSpPr/>
          <p:nvPr/>
        </p:nvSpPr>
        <p:spPr>
          <a:xfrm>
            <a:off x="2282400" y="27990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1" name="CustomShape 201"/>
          <p:cNvSpPr/>
          <p:nvPr/>
        </p:nvSpPr>
        <p:spPr>
          <a:xfrm>
            <a:off x="2282400" y="29707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2" name="CustomShape 202"/>
          <p:cNvSpPr/>
          <p:nvPr/>
        </p:nvSpPr>
        <p:spPr>
          <a:xfrm>
            <a:off x="2282400" y="31708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3" name="CustomShape 203"/>
          <p:cNvSpPr/>
          <p:nvPr/>
        </p:nvSpPr>
        <p:spPr>
          <a:xfrm>
            <a:off x="2282400" y="34066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4" name="CustomShape 204"/>
          <p:cNvSpPr/>
          <p:nvPr/>
        </p:nvSpPr>
        <p:spPr>
          <a:xfrm>
            <a:off x="2282400" y="36072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5" name="CustomShape 205"/>
          <p:cNvSpPr/>
          <p:nvPr/>
        </p:nvSpPr>
        <p:spPr>
          <a:xfrm>
            <a:off x="2282400" y="38077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6" name="CustomShape 206"/>
          <p:cNvSpPr/>
          <p:nvPr/>
        </p:nvSpPr>
        <p:spPr>
          <a:xfrm>
            <a:off x="2282400" y="40078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7" name="CustomShape 207"/>
          <p:cNvSpPr/>
          <p:nvPr/>
        </p:nvSpPr>
        <p:spPr>
          <a:xfrm>
            <a:off x="2282400" y="42436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8" name="CustomShape 208"/>
          <p:cNvSpPr/>
          <p:nvPr/>
        </p:nvSpPr>
        <p:spPr>
          <a:xfrm>
            <a:off x="2282400" y="44442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9" name="CustomShape 209"/>
          <p:cNvSpPr/>
          <p:nvPr/>
        </p:nvSpPr>
        <p:spPr>
          <a:xfrm>
            <a:off x="1958760" y="15260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20" name="CustomShape 210"/>
          <p:cNvSpPr/>
          <p:nvPr/>
        </p:nvSpPr>
        <p:spPr>
          <a:xfrm>
            <a:off x="1958760" y="17618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21" name="CustomShape 211"/>
          <p:cNvSpPr/>
          <p:nvPr/>
        </p:nvSpPr>
        <p:spPr>
          <a:xfrm>
            <a:off x="1958760" y="19620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22" name="CustomShape 212"/>
          <p:cNvSpPr/>
          <p:nvPr/>
        </p:nvSpPr>
        <p:spPr>
          <a:xfrm>
            <a:off x="1958760" y="21625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23" name="CustomShape 213"/>
          <p:cNvSpPr/>
          <p:nvPr/>
        </p:nvSpPr>
        <p:spPr>
          <a:xfrm>
            <a:off x="1958760" y="23630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24" name="CustomShape 214"/>
          <p:cNvSpPr/>
          <p:nvPr/>
        </p:nvSpPr>
        <p:spPr>
          <a:xfrm>
            <a:off x="1958760" y="25988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25" name="CustomShape 215"/>
          <p:cNvSpPr/>
          <p:nvPr/>
        </p:nvSpPr>
        <p:spPr>
          <a:xfrm>
            <a:off x="1958760" y="27990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26" name="CustomShape 216"/>
          <p:cNvSpPr/>
          <p:nvPr/>
        </p:nvSpPr>
        <p:spPr>
          <a:xfrm>
            <a:off x="1958760" y="29707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27" name="CustomShape 217"/>
          <p:cNvSpPr/>
          <p:nvPr/>
        </p:nvSpPr>
        <p:spPr>
          <a:xfrm>
            <a:off x="1958760" y="31708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28" name="CustomShape 218"/>
          <p:cNvSpPr/>
          <p:nvPr/>
        </p:nvSpPr>
        <p:spPr>
          <a:xfrm>
            <a:off x="1958760" y="34066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29" name="CustomShape 219"/>
          <p:cNvSpPr/>
          <p:nvPr/>
        </p:nvSpPr>
        <p:spPr>
          <a:xfrm>
            <a:off x="1958760" y="36072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0" name="CustomShape 220"/>
          <p:cNvSpPr/>
          <p:nvPr/>
        </p:nvSpPr>
        <p:spPr>
          <a:xfrm>
            <a:off x="1958760" y="38077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1" name="CustomShape 221"/>
          <p:cNvSpPr/>
          <p:nvPr/>
        </p:nvSpPr>
        <p:spPr>
          <a:xfrm>
            <a:off x="1958760" y="40078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2" name="CustomShape 222"/>
          <p:cNvSpPr/>
          <p:nvPr/>
        </p:nvSpPr>
        <p:spPr>
          <a:xfrm>
            <a:off x="1958760" y="42436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3" name="CustomShape 223"/>
          <p:cNvSpPr/>
          <p:nvPr/>
        </p:nvSpPr>
        <p:spPr>
          <a:xfrm>
            <a:off x="1958760" y="44442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timing>
    <p:tnLst>
      <p:par>
        <p:cTn id="1593" dur="indefinite" restart="never" nodeType="tmRoot">
          <p:childTnLst>
            <p:seq>
              <p:cTn id="15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CustomShape 1"/>
          <p:cNvSpPr/>
          <p:nvPr/>
        </p:nvSpPr>
        <p:spPr>
          <a:xfrm>
            <a:off x="941400" y="274680"/>
            <a:ext cx="7884000" cy="61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85ca"/>
                </a:solidFill>
                <a:latin typeface="Arial"/>
                <a:ea typeface="DejaVu Sans"/>
              </a:rPr>
              <a:t>Reviews on QTL Mapping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035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B1D331F7-EA5E-4C00-961F-264251FF2EAA}" type="slidenum">
              <a:rPr b="0" lang="en-US" sz="1050" spc="-1" strike="noStrike">
                <a:solidFill>
                  <a:srgbClr val="333f48"/>
                </a:solidFill>
                <a:latin typeface="Arial"/>
                <a:ea typeface="DejaVu Sans"/>
              </a:rPr>
              <a:t>&lt;number&gt;</a:t>
            </a:fld>
            <a:endParaRPr b="0" lang="en-US" sz="1050" spc="-1" strike="noStrike">
              <a:latin typeface="Arial"/>
            </a:endParaRPr>
          </a:p>
        </p:txBody>
      </p:sp>
      <p:sp>
        <p:nvSpPr>
          <p:cNvPr id="1036" name="CustomShape 3"/>
          <p:cNvSpPr/>
          <p:nvPr/>
        </p:nvSpPr>
        <p:spPr>
          <a:xfrm>
            <a:off x="941400" y="1050840"/>
            <a:ext cx="7884000" cy="473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/>
          <a:p>
            <a:pPr>
              <a:lnSpc>
                <a:spcPct val="102000"/>
              </a:lnSpc>
            </a:pPr>
            <a:r>
              <a:rPr b="1" lang="en-US" sz="2000" spc="-1" strike="noStrike">
                <a:solidFill>
                  <a:srgbClr val="333f48"/>
                </a:solidFill>
                <a:latin typeface="Arial"/>
                <a:ea typeface="DejaVu Sans"/>
              </a:rPr>
              <a:t>Dissecting quantitative traits in mice.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2000"/>
              </a:lnSpc>
            </a:pPr>
            <a:r>
              <a:rPr b="0" lang="en-US" sz="2000" spc="-1" strike="noStrike">
                <a:solidFill>
                  <a:srgbClr val="333f48"/>
                </a:solidFill>
                <a:latin typeface="Arial"/>
                <a:ea typeface="DejaVu Sans"/>
              </a:rPr>
              <a:t>Annu Rev Genomics Hum Genet. 2013;14:421-39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2000"/>
              </a:lnSpc>
            </a:pPr>
            <a:r>
              <a:rPr b="0" lang="en-US" sz="2000" spc="-1" strike="noStrike">
                <a:solidFill>
                  <a:srgbClr val="333f48"/>
                </a:solidFill>
                <a:latin typeface="Arial"/>
                <a:ea typeface="DejaVu Sans"/>
              </a:rPr>
              <a:t>Mott R, Flint J.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2000"/>
              </a:lnSpc>
            </a:pPr>
            <a:r>
              <a:rPr b="0" lang="en-US" sz="2000" spc="-1" strike="noStrike" u="sng">
                <a:solidFill>
                  <a:srgbClr val="0085ca"/>
                </a:solidFill>
                <a:uFillTx/>
                <a:latin typeface="Arial"/>
                <a:ea typeface="DejaVu Sans"/>
                <a:hlinkClick r:id="rId1"/>
              </a:rPr>
              <a:t>http://</a:t>
            </a:r>
            <a:r>
              <a:rPr b="0" lang="en-US" sz="2000" spc="-1" strike="noStrike" u="sng">
                <a:solidFill>
                  <a:srgbClr val="0085ca"/>
                </a:solidFill>
                <a:uFillTx/>
                <a:latin typeface="Arial"/>
                <a:ea typeface="DejaVu Sans"/>
                <a:hlinkClick r:id="rId2"/>
              </a:rPr>
              <a:t>www.ncbi.nlm.nih.gov/pubmed/23834320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2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2000"/>
              </a:lnSpc>
            </a:pPr>
            <a:r>
              <a:rPr b="1" lang="en-US" sz="2000" spc="-1" strike="noStrike">
                <a:solidFill>
                  <a:srgbClr val="333f48"/>
                </a:solidFill>
                <a:latin typeface="Arial"/>
                <a:ea typeface="DejaVu Sans"/>
              </a:rPr>
              <a:t>Genome-wide association studies in mice.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2000"/>
              </a:lnSpc>
            </a:pPr>
            <a:r>
              <a:rPr b="0" lang="en-US" sz="2000" spc="-1" strike="noStrike">
                <a:solidFill>
                  <a:srgbClr val="333f48"/>
                </a:solidFill>
                <a:latin typeface="Arial"/>
                <a:ea typeface="DejaVu Sans"/>
              </a:rPr>
              <a:t>Nat Rev Genet. 2012 Nov;13(11):807-17.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2000"/>
              </a:lnSpc>
            </a:pPr>
            <a:r>
              <a:rPr b="0" lang="en-US" sz="2000" spc="-1" strike="noStrike">
                <a:solidFill>
                  <a:srgbClr val="333f48"/>
                </a:solidFill>
                <a:latin typeface="Arial"/>
                <a:ea typeface="DejaVu Sans"/>
              </a:rPr>
              <a:t>Flint J, Eskin E.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2000"/>
              </a:lnSpc>
            </a:pPr>
            <a:r>
              <a:rPr b="0" lang="en-US" sz="2000" spc="-1" strike="noStrike" u="sng">
                <a:solidFill>
                  <a:srgbClr val="0085ca"/>
                </a:solidFill>
                <a:uFillTx/>
                <a:latin typeface="Arial"/>
                <a:ea typeface="DejaVu Sans"/>
                <a:hlinkClick r:id="rId3"/>
              </a:rPr>
              <a:t>http://</a:t>
            </a:r>
            <a:r>
              <a:rPr b="0" lang="en-US" sz="2000" spc="-1" strike="noStrike" u="sng">
                <a:solidFill>
                  <a:srgbClr val="0085ca"/>
                </a:solidFill>
                <a:uFillTx/>
                <a:latin typeface="Arial"/>
                <a:ea typeface="DejaVu Sans"/>
                <a:hlinkClick r:id="rId4"/>
              </a:rPr>
              <a:t>www.ncbi.nlm.nih.gov/pubmed/23044826</a:t>
            </a:r>
            <a:r>
              <a:rPr b="0" lang="en-US" sz="2000" spc="-1" strike="noStrike">
                <a:solidFill>
                  <a:srgbClr val="333f48"/>
                </a:solidFill>
                <a:latin typeface="Arial"/>
                <a:ea typeface="DejaVu Sans"/>
              </a:rPr>
              <a:t>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2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2000"/>
              </a:lnSpc>
            </a:pPr>
            <a:r>
              <a:rPr b="1" lang="en-US" sz="2000" spc="-1" strike="noStrike">
                <a:solidFill>
                  <a:srgbClr val="333f48"/>
                </a:solidFill>
                <a:latin typeface="Arial"/>
                <a:ea typeface="DejaVu Sans"/>
              </a:rPr>
              <a:t>Fine-mapping QTLs in advanced intercross lines and other outbred populations.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2000"/>
              </a:lnSpc>
            </a:pPr>
            <a:r>
              <a:rPr b="0" lang="en-US" sz="2000" spc="-1" strike="noStrike">
                <a:solidFill>
                  <a:srgbClr val="333f48"/>
                </a:solidFill>
                <a:latin typeface="Arial"/>
                <a:ea typeface="DejaVu Sans"/>
              </a:rPr>
              <a:t>Mamm Genome. 2014 Aug;25(7-8):271-92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2000"/>
              </a:lnSpc>
            </a:pPr>
            <a:r>
              <a:rPr b="0" lang="en-US" sz="2000" spc="-1" strike="noStrike">
                <a:solidFill>
                  <a:srgbClr val="333f48"/>
                </a:solidFill>
                <a:latin typeface="Arial"/>
                <a:ea typeface="DejaVu Sans"/>
              </a:rPr>
              <a:t>Gonzales NM, Palmer AA.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2000"/>
              </a:lnSpc>
            </a:pPr>
            <a:r>
              <a:rPr b="0" lang="en-US" sz="2000" spc="-1" strike="noStrike" u="sng">
                <a:solidFill>
                  <a:srgbClr val="0085ca"/>
                </a:solidFill>
                <a:uFillTx/>
                <a:latin typeface="Arial"/>
                <a:ea typeface="DejaVu Sans"/>
                <a:hlinkClick r:id="rId5"/>
              </a:rPr>
              <a:t>http://</a:t>
            </a:r>
            <a:r>
              <a:rPr b="0" lang="en-US" sz="2000" spc="-1" strike="noStrike" u="sng">
                <a:solidFill>
                  <a:srgbClr val="0085ca"/>
                </a:solidFill>
                <a:uFillTx/>
                <a:latin typeface="Arial"/>
                <a:ea typeface="DejaVu Sans"/>
                <a:hlinkClick r:id="rId6"/>
              </a:rPr>
              <a:t>www.ncbi.nlm.nih.gov/pubmed/24906874</a:t>
            </a:r>
            <a:r>
              <a:rPr b="0" lang="en-US" sz="2000" spc="-1" strike="noStrike">
                <a:solidFill>
                  <a:srgbClr val="333f48"/>
                </a:solidFill>
                <a:latin typeface="Arial"/>
                <a:ea typeface="DejaVu Sans"/>
              </a:rPr>
              <a:t>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1595" dur="indefinite" restart="never" nodeType="tmRoot">
          <p:childTnLst>
            <p:seq>
              <p:cTn id="15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CustomShape 1"/>
          <p:cNvSpPr/>
          <p:nvPr/>
        </p:nvSpPr>
        <p:spPr>
          <a:xfrm>
            <a:off x="324000" y="771840"/>
            <a:ext cx="7884000" cy="58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3200" spc="-1" strike="noStrike" u="sng">
                <a:solidFill>
                  <a:srgbClr val="0085ca"/>
                </a:solidFill>
                <a:uFillTx/>
                <a:latin typeface="Arial"/>
                <a:ea typeface="DejaVu Sans"/>
              </a:rPr>
              <a:t>M</a:t>
            </a:r>
            <a:r>
              <a:rPr b="1" lang="en-US" sz="3200" spc="-1" strike="noStrike">
                <a:solidFill>
                  <a:srgbClr val="0085ca"/>
                </a:solidFill>
                <a:latin typeface="Arial"/>
                <a:ea typeface="DejaVu Sans"/>
              </a:rPr>
              <a:t>ulti-parent </a:t>
            </a:r>
            <a:r>
              <a:rPr b="1" lang="en-US" sz="3200" spc="-1" strike="noStrike" u="sng">
                <a:solidFill>
                  <a:srgbClr val="0085ca"/>
                </a:solidFill>
                <a:uFillTx/>
                <a:latin typeface="Arial"/>
                <a:ea typeface="DejaVu Sans"/>
              </a:rPr>
              <a:t>A</a:t>
            </a:r>
            <a:r>
              <a:rPr b="1" lang="en-US" sz="3200" spc="-1" strike="noStrike">
                <a:solidFill>
                  <a:srgbClr val="0085ca"/>
                </a:solidFill>
                <a:latin typeface="Arial"/>
                <a:ea typeface="DejaVu Sans"/>
              </a:rPr>
              <a:t>dvanced </a:t>
            </a:r>
            <a:r>
              <a:rPr b="1" lang="en-US" sz="3200" spc="-1" strike="noStrike" u="sng">
                <a:solidFill>
                  <a:srgbClr val="0085ca"/>
                </a:solidFill>
                <a:uFillTx/>
                <a:latin typeface="Arial"/>
                <a:ea typeface="DejaVu Sans"/>
              </a:rPr>
              <a:t>G</a:t>
            </a:r>
            <a:r>
              <a:rPr b="1" lang="en-US" sz="3200" spc="-1" strike="noStrike">
                <a:solidFill>
                  <a:srgbClr val="0085ca"/>
                </a:solidFill>
                <a:latin typeface="Arial"/>
                <a:ea typeface="DejaVu Sans"/>
              </a:rPr>
              <a:t>eneration </a:t>
            </a:r>
            <a:r>
              <a:rPr b="1" lang="en-US" sz="3200" spc="-1" strike="noStrike" u="sng">
                <a:solidFill>
                  <a:srgbClr val="0085ca"/>
                </a:solidFill>
                <a:uFillTx/>
                <a:latin typeface="Arial"/>
                <a:ea typeface="DejaVu Sans"/>
              </a:rPr>
              <a:t>I</a:t>
            </a:r>
            <a:r>
              <a:rPr b="1" lang="en-US" sz="3200" spc="-1" strike="noStrike">
                <a:solidFill>
                  <a:srgbClr val="0085ca"/>
                </a:solidFill>
                <a:latin typeface="Arial"/>
                <a:ea typeface="DejaVu Sans"/>
              </a:rPr>
              <a:t>nter</a:t>
            </a:r>
            <a:r>
              <a:rPr b="1" lang="en-US" sz="3200" spc="-1" strike="noStrike" u="sng">
                <a:solidFill>
                  <a:srgbClr val="0085ca"/>
                </a:solidFill>
                <a:uFillTx/>
                <a:latin typeface="Arial"/>
                <a:ea typeface="DejaVu Sans"/>
              </a:rPr>
              <a:t>c</a:t>
            </a:r>
            <a:r>
              <a:rPr b="1" lang="en-US" sz="3200" spc="-1" strike="noStrike">
                <a:solidFill>
                  <a:srgbClr val="0085ca"/>
                </a:solidFill>
                <a:latin typeface="Arial"/>
                <a:ea typeface="DejaVu Sans"/>
              </a:rPr>
              <a:t>rosses (MAGIC)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038" name="CustomShape 2"/>
          <p:cNvSpPr/>
          <p:nvPr/>
        </p:nvSpPr>
        <p:spPr>
          <a:xfrm>
            <a:off x="304920" y="1499760"/>
            <a:ext cx="8609400" cy="451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/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b="0" lang="en-US" sz="2800" spc="-1" strike="noStrike">
                <a:solidFill>
                  <a:srgbClr val="333f48"/>
                </a:solidFill>
                <a:latin typeface="Arial"/>
                <a:ea typeface="DejaVu Sans"/>
              </a:rPr>
              <a:t>Increase genetic diversity.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	</a:t>
            </a: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Use two distantly related founder strains.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	</a:t>
            </a: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Use more than two founder strains.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b="0" lang="en-US" sz="2800" spc="-1" strike="noStrike">
                <a:solidFill>
                  <a:srgbClr val="333f48"/>
                </a:solidFill>
                <a:latin typeface="Arial"/>
                <a:ea typeface="DejaVu Sans"/>
              </a:rPr>
              <a:t>Increase the number of recombinations (and hence, mapping resolution).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b="0" lang="en-US" sz="2800" spc="-1" strike="noStrike">
                <a:solidFill>
                  <a:srgbClr val="333f48"/>
                </a:solidFill>
                <a:latin typeface="Arial"/>
                <a:ea typeface="DejaVu Sans"/>
              </a:rPr>
              <a:t>	</a:t>
            </a: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Cross lines for more generations.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597" dur="indefinite" restart="never" nodeType="tmRoot">
          <p:childTnLst>
            <p:seq>
              <p:cTn id="15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CustomShape 1"/>
          <p:cNvSpPr/>
          <p:nvPr/>
        </p:nvSpPr>
        <p:spPr>
          <a:xfrm>
            <a:off x="324000" y="330840"/>
            <a:ext cx="7884000" cy="58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85ca"/>
                </a:solidFill>
                <a:latin typeface="Arial"/>
                <a:ea typeface="DejaVu Sans"/>
              </a:rPr>
              <a:t>Organisms with MAGIC lines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040" name="CustomShape 2"/>
          <p:cNvSpPr/>
          <p:nvPr/>
        </p:nvSpPr>
        <p:spPr>
          <a:xfrm>
            <a:off x="361080" y="1058760"/>
            <a:ext cx="8464320" cy="506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/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1"/>
              </a:buBlip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Arabadopsis: </a:t>
            </a:r>
            <a:r>
              <a:rPr b="0" lang="en-US" sz="1400" spc="-1" strike="noStrike" u="sng">
                <a:solidFill>
                  <a:srgbClr val="0085ca"/>
                </a:solidFill>
                <a:uFillTx/>
                <a:latin typeface="Arial"/>
                <a:ea typeface="DejaVu Sans"/>
                <a:hlinkClick r:id="rId2"/>
              </a:rPr>
              <a:t>http://</a:t>
            </a:r>
            <a:r>
              <a:rPr b="0" lang="en-US" sz="1400" spc="-1" strike="noStrike" u="sng">
                <a:solidFill>
                  <a:srgbClr val="0085ca"/>
                </a:solidFill>
                <a:uFillTx/>
                <a:latin typeface="Arial"/>
                <a:ea typeface="DejaVu Sans"/>
                <a:hlinkClick r:id="rId3"/>
              </a:rPr>
              <a:t>journals.plos.org/plosgenetics/article?id=10.1371/journal.pgen.1000551</a:t>
            </a:r>
            <a:r>
              <a:rPr b="0" lang="en-US" sz="1400" spc="-1" strike="noStrike">
                <a:solidFill>
                  <a:srgbClr val="333f48"/>
                </a:solidFill>
                <a:latin typeface="Arial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4"/>
              </a:buBlip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Wheat: </a:t>
            </a:r>
            <a:r>
              <a:rPr b="0" lang="en-US" sz="2400" spc="-1" strike="noStrike" u="sng">
                <a:solidFill>
                  <a:srgbClr val="0085ca"/>
                </a:solidFill>
                <a:uFillTx/>
                <a:latin typeface="Arial"/>
                <a:ea typeface="DejaVu Sans"/>
                <a:hlinkClick r:id="rId5"/>
              </a:rPr>
              <a:t>http://</a:t>
            </a:r>
            <a:r>
              <a:rPr b="0" lang="en-US" sz="2400" spc="-1" strike="noStrike" u="sng">
                <a:solidFill>
                  <a:srgbClr val="0085ca"/>
                </a:solidFill>
                <a:uFillTx/>
                <a:latin typeface="Arial"/>
                <a:ea typeface="DejaVu Sans"/>
                <a:hlinkClick r:id="rId6"/>
              </a:rPr>
              <a:t>www.g3journal.org/content/4/9/1603.full</a:t>
            </a: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7"/>
              </a:buBlip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Maize: </a:t>
            </a:r>
            <a:r>
              <a:rPr b="0" lang="en-US" sz="2400" spc="-1" strike="noStrike" u="sng">
                <a:solidFill>
                  <a:srgbClr val="0085ca"/>
                </a:solidFill>
                <a:uFillTx/>
                <a:latin typeface="Arial"/>
                <a:ea typeface="DejaVu Sans"/>
                <a:hlinkClick r:id="rId8"/>
              </a:rPr>
              <a:t>http://</a:t>
            </a:r>
            <a:r>
              <a:rPr b="0" lang="en-US" sz="2400" spc="-1" strike="noStrike" u="sng">
                <a:solidFill>
                  <a:srgbClr val="0085ca"/>
                </a:solidFill>
                <a:uFillTx/>
                <a:latin typeface="Arial"/>
                <a:ea typeface="DejaVu Sans"/>
                <a:hlinkClick r:id="rId9"/>
              </a:rPr>
              <a:t>www.genetics.org/content/198/4/1717.full</a:t>
            </a: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10"/>
              </a:buBlip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Fruit Fly: </a:t>
            </a:r>
            <a:r>
              <a:rPr b="0" lang="en-US" sz="2400" spc="-1" strike="noStrike" u="sng">
                <a:solidFill>
                  <a:srgbClr val="0085ca"/>
                </a:solidFill>
                <a:uFillTx/>
                <a:latin typeface="Arial"/>
                <a:ea typeface="DejaVu Sans"/>
                <a:hlinkClick r:id="rId11"/>
              </a:rPr>
              <a:t>http://wfitch.bio.uci.edu/~dspr</a:t>
            </a:r>
            <a:r>
              <a:rPr b="0" lang="en-US" sz="2400" spc="-1" strike="noStrike" u="sng">
                <a:solidFill>
                  <a:srgbClr val="0085ca"/>
                </a:solidFill>
                <a:uFillTx/>
                <a:latin typeface="Arial"/>
                <a:ea typeface="DejaVu Sans"/>
                <a:hlinkClick r:id="rId12"/>
              </a:rPr>
              <a:t>/</a:t>
            </a: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13"/>
              </a:buBlip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Rat: </a:t>
            </a:r>
            <a:r>
              <a:rPr b="0" lang="en-US" sz="2000" spc="-1" strike="noStrike" u="sng">
                <a:solidFill>
                  <a:srgbClr val="0085ca"/>
                </a:solidFill>
                <a:uFillTx/>
                <a:latin typeface="Arial"/>
                <a:ea typeface="DejaVu Sans"/>
                <a:hlinkClick r:id="rId14"/>
              </a:rPr>
              <a:t>http://</a:t>
            </a:r>
            <a:r>
              <a:rPr b="0" lang="en-US" sz="2000" spc="-1" strike="noStrike" u="sng">
                <a:solidFill>
                  <a:srgbClr val="0085ca"/>
                </a:solidFill>
                <a:uFillTx/>
                <a:latin typeface="Arial"/>
                <a:ea typeface="DejaVu Sans"/>
                <a:hlinkClick r:id="rId15"/>
              </a:rPr>
              <a:t>www.nature.com/ng/journal/v45/n7/full/ng.2644.html</a:t>
            </a:r>
            <a:r>
              <a:rPr b="0" lang="en-US" sz="2000" spc="-1" strike="noStrike">
                <a:solidFill>
                  <a:srgbClr val="333f48"/>
                </a:solidFill>
                <a:latin typeface="Arial"/>
                <a:ea typeface="DejaVu Sans"/>
              </a:rPr>
              <a:t> </a:t>
            </a: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16"/>
              </a:buBlip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Mouse: </a:t>
            </a:r>
            <a:r>
              <a:rPr b="0" lang="en-US" sz="2400" spc="-1" strike="noStrike" u="sng">
                <a:solidFill>
                  <a:srgbClr val="0085ca"/>
                </a:solidFill>
                <a:uFillTx/>
                <a:latin typeface="Arial"/>
                <a:ea typeface="DejaVu Sans"/>
                <a:hlinkClick r:id="rId17"/>
              </a:rPr>
              <a:t>http://</a:t>
            </a:r>
            <a:r>
              <a:rPr b="0" lang="en-US" sz="2400" spc="-1" strike="noStrike" u="sng">
                <a:solidFill>
                  <a:srgbClr val="0085ca"/>
                </a:solidFill>
                <a:uFillTx/>
                <a:latin typeface="Arial"/>
                <a:ea typeface="DejaVu Sans"/>
                <a:hlinkClick r:id="rId18"/>
              </a:rPr>
              <a:t>csbio.unc.edu/CCstatus/index.py</a:t>
            </a: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  <a:p>
            <a:pPr marL="687240">
              <a:lnSpc>
                <a:spcPct val="100000"/>
              </a:lnSpc>
              <a:spcAft>
                <a:spcPts val="601"/>
              </a:spcAft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	</a:t>
            </a: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	</a:t>
            </a:r>
            <a:r>
              <a:rPr b="0" lang="en-US" sz="2400" spc="-1" strike="noStrike" u="sng">
                <a:solidFill>
                  <a:srgbClr val="0085ca"/>
                </a:solidFill>
                <a:uFillTx/>
                <a:latin typeface="Arial"/>
                <a:ea typeface="DejaVu Sans"/>
                <a:hlinkClick r:id="rId19"/>
              </a:rPr>
              <a:t>http</a:t>
            </a:r>
            <a:r>
              <a:rPr b="0" lang="en-US" sz="2400" spc="-1" strike="noStrike" u="sng">
                <a:solidFill>
                  <a:srgbClr val="0085ca"/>
                </a:solidFill>
                <a:uFillTx/>
                <a:latin typeface="Arial"/>
                <a:ea typeface="DejaVu Sans"/>
                <a:hlinkClick r:id="rId20"/>
              </a:rPr>
              <a:t>://mus.well.ox.ac.uk/CC</a:t>
            </a:r>
            <a:r>
              <a:rPr b="0" lang="en-US" sz="2400" spc="-1" strike="noStrike" u="sng">
                <a:solidFill>
                  <a:srgbClr val="0085ca"/>
                </a:solidFill>
                <a:uFillTx/>
                <a:latin typeface="Arial"/>
                <a:ea typeface="DejaVu Sans"/>
                <a:hlinkClick r:id="rId21"/>
              </a:rPr>
              <a:t>/</a:t>
            </a: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  <a:p>
            <a:pPr marL="68724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	</a:t>
            </a: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	</a:t>
            </a: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	</a:t>
            </a:r>
            <a:r>
              <a:rPr b="0" lang="en-US" sz="2400" spc="-1" strike="noStrike" u="sng">
                <a:solidFill>
                  <a:srgbClr val="0085ca"/>
                </a:solidFill>
                <a:uFillTx/>
                <a:latin typeface="Arial"/>
                <a:ea typeface="DejaVu Sans"/>
                <a:hlinkClick r:id="rId22"/>
              </a:rPr>
              <a:t>http://do.jax.org</a:t>
            </a: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3"/>
              </a:buBlip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Others….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599" dur="indefinite" restart="never" nodeType="tmRoot">
          <p:childTnLst>
            <p:seq>
              <p:cTn id="16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CustomShape 1"/>
          <p:cNvSpPr/>
          <p:nvPr/>
        </p:nvSpPr>
        <p:spPr>
          <a:xfrm>
            <a:off x="505440" y="274680"/>
            <a:ext cx="8319960" cy="57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85ca"/>
                </a:solidFill>
                <a:latin typeface="Arial"/>
                <a:ea typeface="DejaVu Sans"/>
              </a:rPr>
              <a:t>Founder Strains: Color/Letter Codes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042" name="CustomShape 2"/>
          <p:cNvSpPr/>
          <p:nvPr/>
        </p:nvSpPr>
        <p:spPr>
          <a:xfrm>
            <a:off x="2507760" y="1147680"/>
            <a:ext cx="3012480" cy="447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2c2a29"/>
                </a:solidFill>
                <a:latin typeface="Arial"/>
                <a:ea typeface="DejaVu Sans"/>
              </a:rPr>
              <a:t>A/J</a:t>
            </a:r>
            <a:endParaRPr b="0" lang="en-US" sz="36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2c2a29"/>
                </a:solidFill>
                <a:latin typeface="Arial"/>
                <a:ea typeface="DejaVu Sans"/>
              </a:rPr>
              <a:t>C57BL/6J</a:t>
            </a:r>
            <a:endParaRPr b="0" lang="en-US" sz="36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2c2a29"/>
                </a:solidFill>
                <a:latin typeface="Arial"/>
                <a:ea typeface="DejaVu Sans"/>
              </a:rPr>
              <a:t>129S1/SvImJ</a:t>
            </a:r>
            <a:endParaRPr b="0" lang="en-US" sz="36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2c2a29"/>
                </a:solidFill>
                <a:latin typeface="Arial"/>
                <a:ea typeface="DejaVu Sans"/>
              </a:rPr>
              <a:t>NOD/ShiLtJ</a:t>
            </a:r>
            <a:endParaRPr b="0" lang="en-US" sz="36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2c2a29"/>
                </a:solidFill>
                <a:latin typeface="Arial"/>
                <a:ea typeface="DejaVu Sans"/>
              </a:rPr>
              <a:t>NZO/HlLtJ</a:t>
            </a:r>
            <a:endParaRPr b="0" lang="en-US" sz="36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2c2a29"/>
                </a:solidFill>
                <a:latin typeface="Arial"/>
                <a:ea typeface="DejaVu Sans"/>
              </a:rPr>
              <a:t>CAST/EiJ</a:t>
            </a:r>
            <a:endParaRPr b="0" lang="en-US" sz="36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2c2a29"/>
                </a:solidFill>
                <a:latin typeface="Arial"/>
                <a:ea typeface="DejaVu Sans"/>
              </a:rPr>
              <a:t>PWK/PhJ</a:t>
            </a:r>
            <a:endParaRPr b="0" lang="en-US" sz="36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2c2a29"/>
                </a:solidFill>
                <a:latin typeface="Arial"/>
                <a:ea typeface="DejaVu Sans"/>
              </a:rPr>
              <a:t>WSB/EiJ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043" name="CustomShape 3"/>
          <p:cNvSpPr/>
          <p:nvPr/>
        </p:nvSpPr>
        <p:spPr>
          <a:xfrm>
            <a:off x="5487120" y="1210680"/>
            <a:ext cx="501120" cy="476640"/>
          </a:xfrm>
          <a:prstGeom prst="rect">
            <a:avLst/>
          </a:prstGeom>
          <a:solidFill>
            <a:srgbClr val="efed39"/>
          </a:solidFill>
          <a:ln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4" name="CustomShape 4"/>
          <p:cNvSpPr/>
          <p:nvPr/>
        </p:nvSpPr>
        <p:spPr>
          <a:xfrm>
            <a:off x="5487120" y="1773000"/>
            <a:ext cx="501120" cy="476640"/>
          </a:xfrm>
          <a:prstGeom prst="rect">
            <a:avLst/>
          </a:prstGeom>
          <a:solidFill>
            <a:srgbClr val="808080"/>
          </a:solidFill>
          <a:ln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5" name="CustomShape 5"/>
          <p:cNvSpPr/>
          <p:nvPr/>
        </p:nvSpPr>
        <p:spPr>
          <a:xfrm>
            <a:off x="5487120" y="2321280"/>
            <a:ext cx="501120" cy="476640"/>
          </a:xfrm>
          <a:prstGeom prst="rect">
            <a:avLst/>
          </a:prstGeom>
          <a:solidFill>
            <a:srgbClr val="f58181"/>
          </a:solidFill>
          <a:ln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6" name="CustomShape 6"/>
          <p:cNvSpPr/>
          <p:nvPr/>
        </p:nvSpPr>
        <p:spPr>
          <a:xfrm>
            <a:off x="5487120" y="2856240"/>
            <a:ext cx="501120" cy="476640"/>
          </a:xfrm>
          <a:prstGeom prst="rect">
            <a:avLst/>
          </a:prstGeom>
          <a:solidFill>
            <a:srgbClr val="1721e6"/>
          </a:solidFill>
          <a:ln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7" name="CustomShape 7"/>
          <p:cNvSpPr/>
          <p:nvPr/>
        </p:nvSpPr>
        <p:spPr>
          <a:xfrm>
            <a:off x="5487120" y="3425400"/>
            <a:ext cx="501120" cy="476640"/>
          </a:xfrm>
          <a:prstGeom prst="rect">
            <a:avLst/>
          </a:prstGeom>
          <a:solidFill>
            <a:srgbClr val="00a1ea"/>
          </a:solidFill>
          <a:ln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8" name="CustomShape 8"/>
          <p:cNvSpPr/>
          <p:nvPr/>
        </p:nvSpPr>
        <p:spPr>
          <a:xfrm>
            <a:off x="5487120" y="4516560"/>
            <a:ext cx="501120" cy="476640"/>
          </a:xfrm>
          <a:prstGeom prst="rect">
            <a:avLst/>
          </a:prstGeom>
          <a:solidFill>
            <a:srgbClr val="f80e0e"/>
          </a:solidFill>
          <a:ln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9" name="CustomShape 9"/>
          <p:cNvSpPr/>
          <p:nvPr/>
        </p:nvSpPr>
        <p:spPr>
          <a:xfrm>
            <a:off x="5487120" y="3974760"/>
            <a:ext cx="501120" cy="476640"/>
          </a:xfrm>
          <a:prstGeom prst="rect">
            <a:avLst/>
          </a:prstGeom>
          <a:solidFill>
            <a:srgbClr val="009e25"/>
          </a:solidFill>
          <a:ln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0" name="CustomShape 10"/>
          <p:cNvSpPr/>
          <p:nvPr/>
        </p:nvSpPr>
        <p:spPr>
          <a:xfrm>
            <a:off x="5487120" y="5071680"/>
            <a:ext cx="501120" cy="476640"/>
          </a:xfrm>
          <a:prstGeom prst="rect">
            <a:avLst/>
          </a:prstGeom>
          <a:solidFill>
            <a:srgbClr val="961cd7"/>
          </a:solidFill>
          <a:ln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1" name="CustomShape 11"/>
          <p:cNvSpPr/>
          <p:nvPr/>
        </p:nvSpPr>
        <p:spPr>
          <a:xfrm>
            <a:off x="2634120" y="1117080"/>
            <a:ext cx="3997800" cy="4496760"/>
          </a:xfrm>
          <a:prstGeom prst="rect">
            <a:avLst/>
          </a:prstGeom>
          <a:noFill/>
          <a:ln w="19080"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2" name="CustomShape 12"/>
          <p:cNvSpPr/>
          <p:nvPr/>
        </p:nvSpPr>
        <p:spPr>
          <a:xfrm>
            <a:off x="6003720" y="1143000"/>
            <a:ext cx="3012480" cy="447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c2a29"/>
                </a:solidFill>
                <a:latin typeface="Arial"/>
                <a:ea typeface="DejaVu Sans"/>
              </a:rPr>
              <a:t>A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c2a29"/>
                </a:solidFill>
                <a:latin typeface="Arial"/>
                <a:ea typeface="DejaVu Sans"/>
              </a:rPr>
              <a:t>B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c2a29"/>
                </a:solidFill>
                <a:latin typeface="Arial"/>
                <a:ea typeface="DejaVu Sans"/>
              </a:rPr>
              <a:t>C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c2a29"/>
                </a:solidFill>
                <a:latin typeface="Arial"/>
                <a:ea typeface="DejaVu Sans"/>
              </a:rPr>
              <a:t>D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c2a29"/>
                </a:solidFill>
                <a:latin typeface="Arial"/>
                <a:ea typeface="DejaVu Sans"/>
              </a:rPr>
              <a:t>E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c2a29"/>
                </a:solidFill>
                <a:latin typeface="Arial"/>
                <a:ea typeface="DejaVu Sans"/>
              </a:rPr>
              <a:t>F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c2a29"/>
                </a:solidFill>
                <a:latin typeface="Arial"/>
                <a:ea typeface="DejaVu Sans"/>
              </a:rPr>
              <a:t>G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c2a29"/>
                </a:solidFill>
                <a:latin typeface="Arial"/>
                <a:ea typeface="DejaVu Sans"/>
              </a:rPr>
              <a:t>H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053" name="CustomShape 13"/>
          <p:cNvSpPr/>
          <p:nvPr/>
        </p:nvSpPr>
        <p:spPr>
          <a:xfrm>
            <a:off x="6753600" y="1171080"/>
            <a:ext cx="263520" cy="276624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chemeClr val="tx1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54" name="CustomShape 14"/>
          <p:cNvSpPr/>
          <p:nvPr/>
        </p:nvSpPr>
        <p:spPr>
          <a:xfrm>
            <a:off x="7074720" y="2045520"/>
            <a:ext cx="186768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2c2a29"/>
                </a:solidFill>
                <a:latin typeface="Arial"/>
                <a:ea typeface="DejaVu Sans"/>
              </a:rPr>
              <a:t>Classical Inbred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055" name="CustomShape 15"/>
          <p:cNvSpPr/>
          <p:nvPr/>
        </p:nvSpPr>
        <p:spPr>
          <a:xfrm>
            <a:off x="6753600" y="3954240"/>
            <a:ext cx="263520" cy="167544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chemeClr val="tx1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56" name="CustomShape 16"/>
          <p:cNvSpPr/>
          <p:nvPr/>
        </p:nvSpPr>
        <p:spPr>
          <a:xfrm>
            <a:off x="7082640" y="4018680"/>
            <a:ext cx="1867680" cy="136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2c2a29"/>
                </a:solidFill>
                <a:latin typeface="Arial"/>
                <a:ea typeface="DejaVu Sans"/>
              </a:rPr>
              <a:t>Wild Derived Inbred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057" name="CustomShape 17"/>
          <p:cNvSpPr/>
          <p:nvPr/>
        </p:nvSpPr>
        <p:spPr>
          <a:xfrm>
            <a:off x="489240" y="946440"/>
            <a:ext cx="2012040" cy="463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Millions of SNPs</a:t>
            </a:r>
            <a:endParaRPr b="0" lang="en-US" sz="1800" spc="-1" strike="noStrike">
              <a:latin typeface="Arial"/>
            </a:endParaRPr>
          </a:p>
          <a:p>
            <a:pPr algn="r">
              <a:lnSpc>
                <a:spcPts val="4201"/>
              </a:lnSpc>
            </a:pPr>
            <a:r>
              <a:rPr b="0" lang="en-US" sz="3200" spc="-1" strike="noStrike">
                <a:solidFill>
                  <a:srgbClr val="2c2a29"/>
                </a:solidFill>
                <a:latin typeface="Arial"/>
                <a:ea typeface="DejaVu Sans"/>
              </a:rPr>
              <a:t>4.2</a:t>
            </a:r>
            <a:endParaRPr b="0" lang="en-US" sz="3200" spc="-1" strike="noStrike">
              <a:latin typeface="Arial"/>
            </a:endParaRPr>
          </a:p>
          <a:p>
            <a:pPr algn="r">
              <a:lnSpc>
                <a:spcPts val="4201"/>
              </a:lnSpc>
            </a:pPr>
            <a:r>
              <a:rPr b="0" lang="en-US" sz="3200" spc="-1" strike="noStrike">
                <a:solidFill>
                  <a:srgbClr val="2c2a29"/>
                </a:solidFill>
                <a:latin typeface="Arial"/>
                <a:ea typeface="DejaVu Sans"/>
              </a:rPr>
              <a:t>0</a:t>
            </a:r>
            <a:endParaRPr b="0" lang="en-US" sz="3200" spc="-1" strike="noStrike">
              <a:latin typeface="Arial"/>
            </a:endParaRPr>
          </a:p>
          <a:p>
            <a:pPr algn="r">
              <a:lnSpc>
                <a:spcPts val="4201"/>
              </a:lnSpc>
            </a:pPr>
            <a:r>
              <a:rPr b="0" lang="en-US" sz="3200" spc="-1" strike="noStrike">
                <a:solidFill>
                  <a:srgbClr val="2c2a29"/>
                </a:solidFill>
                <a:latin typeface="Arial"/>
                <a:ea typeface="DejaVu Sans"/>
              </a:rPr>
              <a:t>4.4</a:t>
            </a:r>
            <a:endParaRPr b="0" lang="en-US" sz="3200" spc="-1" strike="noStrike">
              <a:latin typeface="Arial"/>
            </a:endParaRPr>
          </a:p>
          <a:p>
            <a:pPr algn="r">
              <a:lnSpc>
                <a:spcPts val="4201"/>
              </a:lnSpc>
            </a:pPr>
            <a:r>
              <a:rPr b="0" lang="en-US" sz="3200" spc="-1" strike="noStrike">
                <a:solidFill>
                  <a:srgbClr val="2c2a29"/>
                </a:solidFill>
                <a:latin typeface="Arial"/>
                <a:ea typeface="DejaVu Sans"/>
              </a:rPr>
              <a:t>4.3</a:t>
            </a:r>
            <a:endParaRPr b="0" lang="en-US" sz="3200" spc="-1" strike="noStrike">
              <a:latin typeface="Arial"/>
            </a:endParaRPr>
          </a:p>
          <a:p>
            <a:pPr algn="r">
              <a:lnSpc>
                <a:spcPts val="4201"/>
              </a:lnSpc>
            </a:pPr>
            <a:r>
              <a:rPr b="0" lang="en-US" sz="3200" spc="-1" strike="noStrike">
                <a:solidFill>
                  <a:srgbClr val="2c2a29"/>
                </a:solidFill>
                <a:latin typeface="Arial"/>
                <a:ea typeface="DejaVu Sans"/>
              </a:rPr>
              <a:t>4.5</a:t>
            </a:r>
            <a:endParaRPr b="0" lang="en-US" sz="3200" spc="-1" strike="noStrike">
              <a:latin typeface="Arial"/>
            </a:endParaRPr>
          </a:p>
          <a:p>
            <a:pPr algn="r">
              <a:lnSpc>
                <a:spcPts val="4201"/>
              </a:lnSpc>
            </a:pPr>
            <a:r>
              <a:rPr b="0" lang="en-US" sz="3200" spc="-1" strike="noStrike">
                <a:solidFill>
                  <a:srgbClr val="2c2a29"/>
                </a:solidFill>
                <a:latin typeface="Arial"/>
                <a:ea typeface="DejaVu Sans"/>
              </a:rPr>
              <a:t>17.7</a:t>
            </a:r>
            <a:endParaRPr b="0" lang="en-US" sz="3200" spc="-1" strike="noStrike">
              <a:latin typeface="Arial"/>
            </a:endParaRPr>
          </a:p>
          <a:p>
            <a:pPr algn="r">
              <a:lnSpc>
                <a:spcPts val="4201"/>
              </a:lnSpc>
            </a:pPr>
            <a:r>
              <a:rPr b="0" lang="en-US" sz="3200" spc="-1" strike="noStrike">
                <a:solidFill>
                  <a:srgbClr val="2c2a29"/>
                </a:solidFill>
                <a:latin typeface="Arial"/>
                <a:ea typeface="DejaVu Sans"/>
              </a:rPr>
              <a:t>17.2</a:t>
            </a:r>
            <a:endParaRPr b="0" lang="en-US" sz="3200" spc="-1" strike="noStrike">
              <a:latin typeface="Arial"/>
            </a:endParaRPr>
          </a:p>
          <a:p>
            <a:pPr algn="r">
              <a:lnSpc>
                <a:spcPts val="4201"/>
              </a:lnSpc>
            </a:pPr>
            <a:r>
              <a:rPr b="0" lang="en-US" sz="3200" spc="-1" strike="noStrike">
                <a:solidFill>
                  <a:srgbClr val="2c2a29"/>
                </a:solidFill>
                <a:latin typeface="Arial"/>
                <a:ea typeface="DejaVu Sans"/>
              </a:rPr>
              <a:t>6.0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058" name="CustomShape 18"/>
          <p:cNvSpPr/>
          <p:nvPr/>
        </p:nvSpPr>
        <p:spPr>
          <a:xfrm>
            <a:off x="529560" y="5726880"/>
            <a:ext cx="375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Keane, TM, Nature, 2011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601" dur="indefinite" restart="never" nodeType="tmRoot">
          <p:childTnLst>
            <p:seq>
              <p:cTn id="16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CustomShape 1"/>
          <p:cNvSpPr/>
          <p:nvPr/>
        </p:nvSpPr>
        <p:spPr>
          <a:xfrm>
            <a:off x="329040" y="274680"/>
            <a:ext cx="8496720" cy="57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85ca"/>
                </a:solidFill>
                <a:latin typeface="Arial"/>
                <a:ea typeface="DejaVu Sans"/>
              </a:rPr>
              <a:t>Founder Strains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060" name="CustomShape 2"/>
          <p:cNvSpPr/>
          <p:nvPr/>
        </p:nvSpPr>
        <p:spPr>
          <a:xfrm>
            <a:off x="361080" y="1058760"/>
            <a:ext cx="8464320" cy="506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/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All eight founders have been fully sequenced.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SNPs, short indels and larger structural variants are known.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Unlike human association mapping, we have the causal variants for many phenotypes.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603" dur="indefinite" restart="never" nodeType="tmRoot">
          <p:childTnLst>
            <p:seq>
              <p:cTn id="16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CustomShape 1"/>
          <p:cNvSpPr/>
          <p:nvPr/>
        </p:nvSpPr>
        <p:spPr>
          <a:xfrm>
            <a:off x="329040" y="407520"/>
            <a:ext cx="8496720" cy="57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85ca"/>
                </a:solidFill>
                <a:latin typeface="Arial"/>
                <a:ea typeface="DejaVu Sans"/>
              </a:rPr>
              <a:t>Founder Strain Sequences are available from the Sanger Mouse Genomes Project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062" name="CustomShape 2"/>
          <p:cNvSpPr/>
          <p:nvPr/>
        </p:nvSpPr>
        <p:spPr>
          <a:xfrm>
            <a:off x="361080" y="1191960"/>
            <a:ext cx="8464320" cy="506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/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b="0" lang="en-US" sz="2400" spc="-1" strike="noStrike" u="sng">
                <a:solidFill>
                  <a:srgbClr val="0085ca"/>
                </a:solidFill>
                <a:uFillTx/>
                <a:latin typeface="Arial"/>
                <a:ea typeface="DejaVu Sans"/>
                <a:hlinkClick r:id="rId1"/>
              </a:rPr>
              <a:t>http</a:t>
            </a:r>
            <a:r>
              <a:rPr b="0" lang="en-US" sz="2400" spc="-1" strike="noStrike" u="sng">
                <a:solidFill>
                  <a:srgbClr val="0085ca"/>
                </a:solidFill>
                <a:uFillTx/>
                <a:latin typeface="Arial"/>
                <a:ea typeface="DejaVu Sans"/>
                <a:hlinkClick r:id="rId2"/>
              </a:rPr>
              <a:t>://www.sanger.ac.uk/resources/mouse/genomes/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1063" name="Picture 2" descr=""/>
          <p:cNvPicPr/>
          <p:nvPr/>
        </p:nvPicPr>
        <p:blipFill>
          <a:blip r:embed="rId3"/>
          <a:stretch/>
        </p:blipFill>
        <p:spPr>
          <a:xfrm>
            <a:off x="329040" y="1760400"/>
            <a:ext cx="6837120" cy="3794760"/>
          </a:xfrm>
          <a:prstGeom prst="rect">
            <a:avLst/>
          </a:prstGeom>
          <a:ln>
            <a:noFill/>
          </a:ln>
        </p:spPr>
      </p:pic>
      <p:pic>
        <p:nvPicPr>
          <p:cNvPr id="1064" name="Picture 3" descr=""/>
          <p:cNvPicPr/>
          <p:nvPr/>
        </p:nvPicPr>
        <p:blipFill>
          <a:blip r:embed="rId4"/>
          <a:stretch/>
        </p:blipFill>
        <p:spPr>
          <a:xfrm>
            <a:off x="7172640" y="1762200"/>
            <a:ext cx="1970280" cy="4961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05" dur="indefinite" restart="never" nodeType="tmRoot">
          <p:childTnLst>
            <p:seq>
              <p:cTn id="160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941400" y="274680"/>
            <a:ext cx="7884000" cy="57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85ca"/>
                </a:solidFill>
                <a:latin typeface="Arial"/>
                <a:ea typeface="DejaVu Sans"/>
              </a:rPr>
              <a:t>Outline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21C8B4D7-AC87-4A71-B30A-2C2A354A4F6D}" type="slidenum">
              <a:rPr b="0" lang="en-US" sz="1050" spc="-1" strike="noStrike">
                <a:solidFill>
                  <a:srgbClr val="333f48"/>
                </a:solidFill>
                <a:latin typeface="Arial"/>
                <a:ea typeface="DejaVu Sans"/>
              </a:rPr>
              <a:t>&lt;number&gt;</a:t>
            </a:fld>
            <a:endParaRPr b="0" lang="en-US" sz="1050" spc="-1" strike="noStrike">
              <a:latin typeface="Arial"/>
            </a:endParaRPr>
          </a:p>
        </p:txBody>
      </p:sp>
      <p:sp>
        <p:nvSpPr>
          <p:cNvPr id="274" name="CustomShape 3"/>
          <p:cNvSpPr/>
          <p:nvPr/>
        </p:nvSpPr>
        <p:spPr>
          <a:xfrm>
            <a:off x="941400" y="876600"/>
            <a:ext cx="7884000" cy="525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/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1"/>
              </a:buBlip>
            </a:pPr>
            <a:r>
              <a:rPr b="0" lang="en-US" sz="2400" spc="-1" strike="noStrike">
                <a:solidFill>
                  <a:srgbClr val="2c2a29"/>
                </a:solidFill>
                <a:latin typeface="Arial"/>
                <a:ea typeface="DejaVu Sans"/>
              </a:rPr>
              <a:t>Laboratory mice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b="0" lang="en-US" sz="2400" spc="-1" strike="noStrike">
                <a:solidFill>
                  <a:srgbClr val="ccc9c8"/>
                </a:solidFill>
                <a:latin typeface="Arial"/>
                <a:ea typeface="DejaVu Sans"/>
              </a:rPr>
              <a:t>QTL mapping in two parent crosses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3"/>
              </a:buBlip>
            </a:pPr>
            <a:r>
              <a:rPr b="0" lang="en-US" sz="2400" spc="-1" strike="noStrike">
                <a:solidFill>
                  <a:srgbClr val="ccc9c8"/>
                </a:solidFill>
                <a:latin typeface="Arial"/>
                <a:ea typeface="DejaVu Sans"/>
              </a:rPr>
              <a:t>QTL mapping in eight parent crosses</a:t>
            </a:r>
            <a:endParaRPr b="0" lang="en-US" sz="2400" spc="-1" strike="noStrike">
              <a:latin typeface="Arial"/>
            </a:endParaRPr>
          </a:p>
          <a:p>
            <a:pPr lvl="1" marL="687240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b="0" lang="en-US" sz="2000" spc="-1" strike="noStrike">
                <a:solidFill>
                  <a:srgbClr val="ccc9c8"/>
                </a:solidFill>
                <a:latin typeface="Arial"/>
                <a:ea typeface="DejaVu Sans"/>
              </a:rPr>
              <a:t>Genotyping</a:t>
            </a:r>
            <a:endParaRPr b="0" lang="en-US" sz="2000" spc="-1" strike="noStrike">
              <a:latin typeface="Arial"/>
            </a:endParaRPr>
          </a:p>
          <a:p>
            <a:pPr lvl="1" marL="687240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b="0" lang="en-US" sz="2000" spc="-1" strike="noStrike">
                <a:solidFill>
                  <a:srgbClr val="ccc9c8"/>
                </a:solidFill>
                <a:latin typeface="Arial"/>
                <a:ea typeface="DejaVu Sans"/>
              </a:rPr>
              <a:t>Mapping</a:t>
            </a: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4"/>
              </a:buBlip>
            </a:pPr>
            <a:r>
              <a:rPr b="0" lang="en-US" sz="2400" spc="-1" strike="noStrike">
                <a:solidFill>
                  <a:srgbClr val="ccc9c8"/>
                </a:solidFill>
                <a:latin typeface="Arial"/>
                <a:ea typeface="DejaVu Sans"/>
              </a:rPr>
              <a:t>Diversity Outbred QTL mapping example</a:t>
            </a:r>
            <a:endParaRPr b="0" lang="en-US" sz="2400" spc="-1" strike="noStrike">
              <a:latin typeface="Arial"/>
            </a:endParaRPr>
          </a:p>
          <a:p>
            <a:pPr lvl="1" marL="687240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b="0" lang="en-US" sz="2000" spc="-1" strike="noStrike">
                <a:solidFill>
                  <a:srgbClr val="ccc9c8"/>
                </a:solidFill>
                <a:latin typeface="Arial"/>
                <a:ea typeface="DejaVu Sans"/>
              </a:rPr>
              <a:t>Chemotherapy Toxicity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CustomShape 1"/>
          <p:cNvSpPr/>
          <p:nvPr/>
        </p:nvSpPr>
        <p:spPr>
          <a:xfrm>
            <a:off x="941400" y="274680"/>
            <a:ext cx="7884000" cy="58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85ca"/>
                </a:solidFill>
                <a:latin typeface="Arial"/>
                <a:ea typeface="DejaVu Sans"/>
              </a:rPr>
              <a:t>Mouse Collaborative Cross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066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18EF81F-5D05-403B-89E9-2E0C789C3E79}" type="slidenum">
              <a:rPr b="0" lang="en-US" sz="1050" spc="-1" strike="noStrike">
                <a:solidFill>
                  <a:srgbClr val="333f48"/>
                </a:solidFill>
                <a:latin typeface="Arial"/>
                <a:ea typeface="DejaVu Sans"/>
              </a:rPr>
              <a:t>&lt;number&gt;</a:t>
            </a:fld>
            <a:endParaRPr b="0" lang="en-US" sz="1050" spc="-1" strike="noStrike">
              <a:latin typeface="Arial"/>
            </a:endParaRPr>
          </a:p>
        </p:txBody>
      </p:sp>
      <p:sp>
        <p:nvSpPr>
          <p:cNvPr id="1067" name="CustomShape 3"/>
          <p:cNvSpPr/>
          <p:nvPr/>
        </p:nvSpPr>
        <p:spPr>
          <a:xfrm>
            <a:off x="5518440" y="5969520"/>
            <a:ext cx="35442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2c2a29"/>
                </a:solidFill>
                <a:latin typeface="Arial"/>
                <a:ea typeface="DejaVu Sans"/>
              </a:rPr>
              <a:t>Collaborative Cross Consortium, Genetics; 2012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068" name="Picture 2" descr=""/>
          <p:cNvPicPr/>
          <p:nvPr/>
        </p:nvPicPr>
        <p:blipFill>
          <a:blip r:embed="rId1"/>
          <a:stretch/>
        </p:blipFill>
        <p:spPr>
          <a:xfrm>
            <a:off x="2030040" y="1114920"/>
            <a:ext cx="5474160" cy="4692960"/>
          </a:xfrm>
          <a:prstGeom prst="rect">
            <a:avLst/>
          </a:prstGeom>
          <a:ln>
            <a:noFill/>
          </a:ln>
        </p:spPr>
      </p:pic>
      <p:sp>
        <p:nvSpPr>
          <p:cNvPr id="1069" name="CustomShape 4"/>
          <p:cNvSpPr/>
          <p:nvPr/>
        </p:nvSpPr>
        <p:spPr>
          <a:xfrm>
            <a:off x="2991960" y="914400"/>
            <a:ext cx="48024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2c2a29"/>
                </a:solidFill>
                <a:latin typeface="Arial"/>
                <a:ea typeface="DejaVu Sans"/>
              </a:rPr>
              <a:t>M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070" name="CustomShape 5"/>
          <p:cNvSpPr/>
          <p:nvPr/>
        </p:nvSpPr>
        <p:spPr>
          <a:xfrm>
            <a:off x="3826080" y="914400"/>
            <a:ext cx="48024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2c2a29"/>
                </a:solidFill>
                <a:latin typeface="Arial"/>
                <a:ea typeface="DejaVu Sans"/>
              </a:rPr>
              <a:t>M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071" name="CustomShape 6"/>
          <p:cNvSpPr/>
          <p:nvPr/>
        </p:nvSpPr>
        <p:spPr>
          <a:xfrm>
            <a:off x="4708440" y="914400"/>
            <a:ext cx="48024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2c2a29"/>
                </a:solidFill>
                <a:latin typeface="Arial"/>
                <a:ea typeface="DejaVu Sans"/>
              </a:rPr>
              <a:t>M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072" name="CustomShape 7"/>
          <p:cNvSpPr/>
          <p:nvPr/>
        </p:nvSpPr>
        <p:spPr>
          <a:xfrm>
            <a:off x="5582520" y="914400"/>
            <a:ext cx="48024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2c2a29"/>
                </a:solidFill>
                <a:latin typeface="Arial"/>
                <a:ea typeface="DejaVu Sans"/>
              </a:rPr>
              <a:t>M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073" name="CustomShape 8"/>
          <p:cNvSpPr/>
          <p:nvPr/>
        </p:nvSpPr>
        <p:spPr>
          <a:xfrm>
            <a:off x="3432960" y="914400"/>
            <a:ext cx="48024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2c2a29"/>
                </a:solidFill>
                <a:latin typeface="Arial"/>
                <a:ea typeface="DejaVu Sans"/>
              </a:rPr>
              <a:t>Y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074" name="CustomShape 9"/>
          <p:cNvSpPr/>
          <p:nvPr/>
        </p:nvSpPr>
        <p:spPr>
          <a:xfrm>
            <a:off x="4267080" y="914400"/>
            <a:ext cx="48024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2c2a29"/>
                </a:solidFill>
                <a:latin typeface="Arial"/>
                <a:ea typeface="DejaVu Sans"/>
              </a:rPr>
              <a:t>Y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075" name="CustomShape 10"/>
          <p:cNvSpPr/>
          <p:nvPr/>
        </p:nvSpPr>
        <p:spPr>
          <a:xfrm>
            <a:off x="5149440" y="914400"/>
            <a:ext cx="48024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2c2a29"/>
                </a:solidFill>
                <a:latin typeface="Arial"/>
                <a:ea typeface="DejaVu Sans"/>
              </a:rPr>
              <a:t>Y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076" name="CustomShape 11"/>
          <p:cNvSpPr/>
          <p:nvPr/>
        </p:nvSpPr>
        <p:spPr>
          <a:xfrm>
            <a:off x="6023880" y="914400"/>
            <a:ext cx="48024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2c2a29"/>
                </a:solidFill>
                <a:latin typeface="Arial"/>
                <a:ea typeface="DejaVu Sans"/>
              </a:rPr>
              <a:t>Y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1607" dur="indefinite" restart="never" nodeType="tmRoot">
          <p:childTnLst>
            <p:seq>
              <p:cTn id="160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CustomShape 1"/>
          <p:cNvSpPr/>
          <p:nvPr/>
        </p:nvSpPr>
        <p:spPr>
          <a:xfrm>
            <a:off x="941400" y="274680"/>
            <a:ext cx="7884000" cy="58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85ca"/>
                </a:solidFill>
                <a:latin typeface="Arial"/>
                <a:ea typeface="DejaVu Sans"/>
              </a:rPr>
              <a:t>Mouse Collaborative Cross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078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0042DE3-DD4F-437B-A3FC-7C5B9F323891}" type="slidenum">
              <a:rPr b="0" lang="en-US" sz="1050" spc="-1" strike="noStrike">
                <a:solidFill>
                  <a:srgbClr val="333f48"/>
                </a:solidFill>
                <a:latin typeface="Arial"/>
                <a:ea typeface="DejaVu Sans"/>
              </a:rPr>
              <a:t>&lt;number&gt;</a:t>
            </a:fld>
            <a:endParaRPr b="0" lang="en-US" sz="1050" spc="-1" strike="noStrike">
              <a:latin typeface="Arial"/>
            </a:endParaRPr>
          </a:p>
        </p:txBody>
      </p:sp>
      <p:pic>
        <p:nvPicPr>
          <p:cNvPr id="1079" name="Picture 2" descr=""/>
          <p:cNvPicPr/>
          <p:nvPr/>
        </p:nvPicPr>
        <p:blipFill>
          <a:blip r:embed="rId1"/>
          <a:stretch/>
        </p:blipFill>
        <p:spPr>
          <a:xfrm>
            <a:off x="762120" y="1002600"/>
            <a:ext cx="7859520" cy="4185720"/>
          </a:xfrm>
          <a:prstGeom prst="rect">
            <a:avLst/>
          </a:prstGeom>
          <a:ln>
            <a:noFill/>
          </a:ln>
        </p:spPr>
      </p:pic>
      <p:sp>
        <p:nvSpPr>
          <p:cNvPr id="1080" name="CustomShape 3"/>
          <p:cNvSpPr/>
          <p:nvPr/>
        </p:nvSpPr>
        <p:spPr>
          <a:xfrm>
            <a:off x="5518440" y="5969520"/>
            <a:ext cx="35442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2c2a29"/>
                </a:solidFill>
                <a:latin typeface="Arial"/>
                <a:ea typeface="DejaVu Sans"/>
              </a:rPr>
              <a:t>Collaborative Cross Consortium, Genetics; 2012</a:t>
            </a:r>
            <a:endParaRPr b="0" lang="en-US" sz="1200" spc="-1" strike="noStrike">
              <a:latin typeface="Arial"/>
            </a:endParaRPr>
          </a:p>
        </p:txBody>
      </p:sp>
    </p:spTree>
  </p:cSld>
  <p:timing>
    <p:tnLst>
      <p:par>
        <p:cTn id="1609" dur="indefinite" restart="never" nodeType="tmRoot">
          <p:childTnLst>
            <p:seq>
              <p:cTn id="16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CustomShape 1"/>
          <p:cNvSpPr/>
          <p:nvPr/>
        </p:nvSpPr>
        <p:spPr>
          <a:xfrm>
            <a:off x="941400" y="274680"/>
            <a:ext cx="7884000" cy="58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85ca"/>
                </a:solidFill>
                <a:latin typeface="Arial"/>
                <a:ea typeface="DejaVu Sans"/>
              </a:rPr>
              <a:t>Mouse Collaborative Cross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082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8E40BDE3-6ECB-4745-9EBD-511C21233D0C}" type="slidenum">
              <a:rPr b="0" lang="en-US" sz="1050" spc="-1" strike="noStrike">
                <a:solidFill>
                  <a:srgbClr val="333f48"/>
                </a:solidFill>
                <a:latin typeface="Arial"/>
                <a:ea typeface="DejaVu Sans"/>
              </a:rPr>
              <a:t>&lt;number&gt;</a:t>
            </a:fld>
            <a:endParaRPr b="0" lang="en-US" sz="1050" spc="-1" strike="noStrike">
              <a:latin typeface="Arial"/>
            </a:endParaRPr>
          </a:p>
        </p:txBody>
      </p:sp>
      <p:sp>
        <p:nvSpPr>
          <p:cNvPr id="1083" name="CustomShape 3"/>
          <p:cNvSpPr/>
          <p:nvPr/>
        </p:nvSpPr>
        <p:spPr>
          <a:xfrm>
            <a:off x="941400" y="954360"/>
            <a:ext cx="7884000" cy="483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/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Each line is (mostly) inbred.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Roughly 200 recombinations per line.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Useful to compare control and treated groups.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Useful when multiple replicates of the same genotype are needed (noisy traits).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b="0" lang="en-US" sz="2400" spc="-1" strike="noStrike" u="sng">
                <a:solidFill>
                  <a:srgbClr val="0085ca"/>
                </a:solidFill>
                <a:uFillTx/>
                <a:latin typeface="Arial"/>
                <a:ea typeface="DejaVu Sans"/>
                <a:hlinkClick r:id="rId1"/>
              </a:rPr>
              <a:t>http</a:t>
            </a:r>
            <a:r>
              <a:rPr b="0" lang="en-US" sz="2400" spc="-1" strike="noStrike" u="sng">
                <a:solidFill>
                  <a:srgbClr val="0085ca"/>
                </a:solidFill>
                <a:uFillTx/>
                <a:latin typeface="Arial"/>
                <a:ea typeface="DejaVu Sans"/>
                <a:hlinkClick r:id="rId2"/>
              </a:rPr>
              <a:t>://</a:t>
            </a:r>
            <a:r>
              <a:rPr b="0" lang="en-US" sz="2400" spc="-1" strike="noStrike" u="sng">
                <a:solidFill>
                  <a:srgbClr val="0085ca"/>
                </a:solidFill>
                <a:uFillTx/>
                <a:latin typeface="Arial"/>
                <a:ea typeface="DejaVu Sans"/>
                <a:hlinkClick r:id="rId3"/>
              </a:rPr>
              <a:t>csbio.unc.edu/CCstatus/index.py</a:t>
            </a: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611" dur="indefinite" restart="never" nodeType="tmRoot">
          <p:childTnLst>
            <p:seq>
              <p:cTn id="16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CustomShape 1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929EE52A-5EEF-475E-9FCD-26A5AB5B737C}" type="slidenum">
              <a:rPr b="0" lang="en-US" sz="1050" spc="-1" strike="noStrike">
                <a:solidFill>
                  <a:srgbClr val="333f48"/>
                </a:solidFill>
                <a:latin typeface="Arial"/>
                <a:ea typeface="DejaVu Sans"/>
              </a:rPr>
              <a:t>&lt;number&gt;</a:t>
            </a:fld>
            <a:endParaRPr b="0" lang="en-US" sz="1050" spc="-1" strike="noStrike">
              <a:latin typeface="Arial"/>
            </a:endParaRPr>
          </a:p>
        </p:txBody>
      </p:sp>
      <p:sp>
        <p:nvSpPr>
          <p:cNvPr id="1085" name="CustomShape 2"/>
          <p:cNvSpPr/>
          <p:nvPr/>
        </p:nvSpPr>
        <p:spPr>
          <a:xfrm>
            <a:off x="628560" y="209520"/>
            <a:ext cx="7009200" cy="60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85ca"/>
                </a:solidFill>
                <a:latin typeface="Arial"/>
                <a:ea typeface="DejaVu Sans"/>
              </a:rPr>
              <a:t>Diversity Outbred Mice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086" name="Picture 2" descr=""/>
          <p:cNvPicPr/>
          <p:nvPr/>
        </p:nvPicPr>
        <p:blipFill>
          <a:blip r:embed="rId1"/>
          <a:stretch/>
        </p:blipFill>
        <p:spPr>
          <a:xfrm>
            <a:off x="3104280" y="2660760"/>
            <a:ext cx="4023360" cy="3610440"/>
          </a:xfrm>
          <a:prstGeom prst="rect">
            <a:avLst/>
          </a:prstGeom>
          <a:ln>
            <a:noFill/>
          </a:ln>
        </p:spPr>
      </p:pic>
      <p:sp>
        <p:nvSpPr>
          <p:cNvPr id="1087" name="CustomShape 3"/>
          <p:cNvSpPr/>
          <p:nvPr/>
        </p:nvSpPr>
        <p:spPr>
          <a:xfrm>
            <a:off x="681840" y="954360"/>
            <a:ext cx="8204400" cy="178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en-US" sz="2400" spc="-1" strike="noStrike">
                <a:solidFill>
                  <a:srgbClr val="2c2a29"/>
                </a:solidFill>
                <a:latin typeface="Arial"/>
                <a:ea typeface="DejaVu Sans"/>
              </a:rPr>
              <a:t>Same 8 founders as Collaborative Cross.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en-US" sz="2400" spc="-1" strike="noStrike">
                <a:solidFill>
                  <a:srgbClr val="2c2a29"/>
                </a:solidFill>
                <a:latin typeface="Arial"/>
                <a:ea typeface="DejaVu Sans"/>
              </a:rPr>
              <a:t>Maintained as an </a:t>
            </a:r>
            <a:r>
              <a:rPr b="0" lang="en-US" sz="2400" spc="-1" strike="noStrike" u="sng">
                <a:solidFill>
                  <a:srgbClr val="2c2a29"/>
                </a:solidFill>
                <a:uFillTx/>
                <a:latin typeface="Arial"/>
                <a:ea typeface="DejaVu Sans"/>
              </a:rPr>
              <a:t>outbred</a:t>
            </a:r>
            <a:r>
              <a:rPr b="0" lang="en-US" sz="2400" spc="-1" strike="noStrike">
                <a:solidFill>
                  <a:srgbClr val="2c2a29"/>
                </a:solidFill>
                <a:latin typeface="Arial"/>
                <a:ea typeface="DejaVu Sans"/>
              </a:rPr>
              <a:t> population via random mating.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en-US" sz="2400" spc="-1" strike="noStrike" u="sng">
                <a:solidFill>
                  <a:srgbClr val="0085ca"/>
                </a:solidFill>
                <a:uFillTx/>
                <a:latin typeface="Arial"/>
                <a:ea typeface="DejaVu Sans"/>
                <a:hlinkClick r:id="rId2"/>
              </a:rPr>
              <a:t>http</a:t>
            </a:r>
            <a:r>
              <a:rPr b="0" lang="en-US" sz="2400" spc="-1" strike="noStrike" u="sng">
                <a:solidFill>
                  <a:srgbClr val="0085ca"/>
                </a:solidFill>
                <a:uFillTx/>
                <a:latin typeface="Arial"/>
                <a:ea typeface="DejaVu Sans"/>
                <a:hlinkClick r:id="rId3"/>
              </a:rPr>
              <a:t>://jaxmice.jax.org/strain/009376.html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en-US" sz="2400" spc="-1" strike="noStrike" u="sng">
                <a:solidFill>
                  <a:srgbClr val="0085ca"/>
                </a:solidFill>
                <a:uFillTx/>
                <a:latin typeface="Arial"/>
                <a:ea typeface="DejaVu Sans"/>
                <a:hlinkClick r:id="rId4"/>
              </a:rPr>
              <a:t>http://do.jax.org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613" dur="indefinite" restart="never" nodeType="tmRoot">
          <p:childTnLst>
            <p:seq>
              <p:cTn id="16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CustomShape 1"/>
          <p:cNvSpPr/>
          <p:nvPr/>
        </p:nvSpPr>
        <p:spPr>
          <a:xfrm>
            <a:off x="833400" y="274680"/>
            <a:ext cx="7884000" cy="60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85ca"/>
                </a:solidFill>
                <a:latin typeface="Arial"/>
                <a:ea typeface="DejaVu Sans"/>
              </a:rPr>
              <a:t>CC and DO Genome Comparison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089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49E10AA-4364-476D-BD94-7867DF43B0C1}" type="slidenum">
              <a:rPr b="0" lang="en-US" sz="1050" spc="-1" strike="noStrike">
                <a:solidFill>
                  <a:srgbClr val="333f48"/>
                </a:solidFill>
                <a:latin typeface="Arial"/>
                <a:ea typeface="DejaVu Sans"/>
              </a:rPr>
              <a:t>&lt;number&gt;</a:t>
            </a:fld>
            <a:endParaRPr b="0" lang="en-US" sz="1050" spc="-1" strike="noStrike">
              <a:latin typeface="Arial"/>
            </a:endParaRPr>
          </a:p>
        </p:txBody>
      </p:sp>
      <p:sp>
        <p:nvSpPr>
          <p:cNvPr id="1090" name="CustomShape 3"/>
          <p:cNvSpPr/>
          <p:nvPr/>
        </p:nvSpPr>
        <p:spPr>
          <a:xfrm>
            <a:off x="713880" y="1050840"/>
            <a:ext cx="38008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2c2a29"/>
                </a:solidFill>
                <a:latin typeface="Arial"/>
                <a:ea typeface="DejaVu Sans"/>
              </a:rPr>
              <a:t>Collaborative Cross Line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91" name="CustomShape 4"/>
          <p:cNvSpPr/>
          <p:nvPr/>
        </p:nvSpPr>
        <p:spPr>
          <a:xfrm>
            <a:off x="5221800" y="1010520"/>
            <a:ext cx="38008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2c2a29"/>
                </a:solidFill>
                <a:latin typeface="Arial"/>
                <a:ea typeface="DejaVu Sans"/>
              </a:rPr>
              <a:t>Diversity Outbred Mouse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092" name="Picture 3" descr=""/>
          <p:cNvPicPr/>
          <p:nvPr/>
        </p:nvPicPr>
        <p:blipFill>
          <a:blip r:embed="rId1"/>
          <a:srcRect l="0" t="8447" r="2976" b="0"/>
          <a:stretch/>
        </p:blipFill>
        <p:spPr>
          <a:xfrm>
            <a:off x="640080" y="1729080"/>
            <a:ext cx="4196880" cy="3960000"/>
          </a:xfrm>
          <a:prstGeom prst="rect">
            <a:avLst/>
          </a:prstGeom>
          <a:ln>
            <a:noFill/>
          </a:ln>
        </p:spPr>
      </p:pic>
      <p:pic>
        <p:nvPicPr>
          <p:cNvPr id="1093" name="Picture 4" descr=""/>
          <p:cNvPicPr/>
          <p:nvPr/>
        </p:nvPicPr>
        <p:blipFill>
          <a:blip r:embed="rId2"/>
          <a:srcRect l="0" t="8496" r="3391" b="0"/>
          <a:stretch/>
        </p:blipFill>
        <p:spPr>
          <a:xfrm>
            <a:off x="4857480" y="1730880"/>
            <a:ext cx="4179240" cy="3958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15" dur="indefinite" restart="never" nodeType="tmRoot">
          <p:childTnLst>
            <p:seq>
              <p:cTn id="16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CustomShape 1"/>
          <p:cNvSpPr/>
          <p:nvPr/>
        </p:nvSpPr>
        <p:spPr>
          <a:xfrm>
            <a:off x="941400" y="274680"/>
            <a:ext cx="7884000" cy="60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85ca"/>
                </a:solidFill>
                <a:latin typeface="Arial"/>
                <a:ea typeface="DejaVu Sans"/>
              </a:rPr>
              <a:t>CC and DO Comparison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095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A443826D-D928-454D-975D-AF86C7F16D81}" type="slidenum">
              <a:rPr b="0" lang="en-US" sz="1050" spc="-1" strike="noStrike">
                <a:solidFill>
                  <a:srgbClr val="333f48"/>
                </a:solidFill>
                <a:latin typeface="Arial"/>
                <a:ea typeface="DejaVu Sans"/>
              </a:rPr>
              <a:t>&lt;number&gt;</a:t>
            </a:fld>
            <a:endParaRPr b="0" lang="en-US" sz="1050" spc="-1" strike="noStrike">
              <a:latin typeface="Arial"/>
            </a:endParaRPr>
          </a:p>
        </p:txBody>
      </p:sp>
      <p:sp>
        <p:nvSpPr>
          <p:cNvPr id="1096" name="CustomShape 3"/>
          <p:cNvSpPr/>
          <p:nvPr/>
        </p:nvSpPr>
        <p:spPr>
          <a:xfrm>
            <a:off x="941400" y="978480"/>
            <a:ext cx="3817080" cy="514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/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b="1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Collaborative Cross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Multiple replicates of same genotype.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Genotype each </a:t>
            </a:r>
            <a:r>
              <a:rPr b="0" lang="en-US" sz="2400" spc="-1" strike="noStrike" u="sng">
                <a:solidFill>
                  <a:srgbClr val="333f48"/>
                </a:solidFill>
                <a:uFillTx/>
                <a:latin typeface="Arial"/>
                <a:ea typeface="DejaVu Sans"/>
              </a:rPr>
              <a:t>line</a:t>
            </a: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 (reduced cost).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Fewer recombinations per line (~200 per line).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Higher power.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97" name="CustomShape 4"/>
          <p:cNvSpPr/>
          <p:nvPr/>
        </p:nvSpPr>
        <p:spPr>
          <a:xfrm>
            <a:off x="5008320" y="994680"/>
            <a:ext cx="3817080" cy="513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/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b="1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Diversity Outbred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Each mouse is genetically unique.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Genotype each </a:t>
            </a:r>
            <a:r>
              <a:rPr b="0" lang="en-US" sz="2400" spc="-1" strike="noStrike" u="sng">
                <a:solidFill>
                  <a:srgbClr val="333f48"/>
                </a:solidFill>
                <a:uFillTx/>
                <a:latin typeface="Arial"/>
                <a:ea typeface="DejaVu Sans"/>
              </a:rPr>
              <a:t>mouse</a:t>
            </a: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Increasing recombinations with each generation (~500 at G19).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Finer mapping resolution.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617" dur="indefinite" restart="never" nodeType="tmRoot">
          <p:childTnLst>
            <p:seq>
              <p:cTn id="16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CustomShape 1"/>
          <p:cNvSpPr/>
          <p:nvPr/>
        </p:nvSpPr>
        <p:spPr>
          <a:xfrm>
            <a:off x="693000" y="146520"/>
            <a:ext cx="7884000" cy="57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85ca"/>
                </a:solidFill>
                <a:latin typeface="Arial"/>
                <a:ea typeface="DejaVu Sans"/>
              </a:rPr>
              <a:t>Summary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099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037E8D9D-3A6E-43C3-9FF2-E34AE7983755}" type="slidenum">
              <a:rPr b="0" lang="en-US" sz="1050" spc="-1" strike="noStrike">
                <a:solidFill>
                  <a:srgbClr val="333f48"/>
                </a:solidFill>
                <a:latin typeface="Arial"/>
                <a:ea typeface="DejaVu Sans"/>
              </a:rPr>
              <a:t>&lt;number&gt;</a:t>
            </a:fld>
            <a:endParaRPr b="0" lang="en-US" sz="1050" spc="-1" strike="noStrike">
              <a:latin typeface="Arial"/>
            </a:endParaRPr>
          </a:p>
        </p:txBody>
      </p:sp>
      <p:sp>
        <p:nvSpPr>
          <p:cNvPr id="1100" name="CustomShape 3"/>
          <p:cNvSpPr/>
          <p:nvPr/>
        </p:nvSpPr>
        <p:spPr>
          <a:xfrm>
            <a:off x="693000" y="876600"/>
            <a:ext cx="8132400" cy="525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/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1"/>
              </a:buBlip>
            </a:pPr>
            <a:r>
              <a:rPr b="0" lang="en-US" sz="2400" spc="-1" strike="noStrike">
                <a:solidFill>
                  <a:srgbClr val="2c2a29"/>
                </a:solidFill>
                <a:latin typeface="Arial"/>
                <a:ea typeface="DejaVu Sans"/>
              </a:rPr>
              <a:t>Increased genetic diversity increases the number of genes with differential expression or altered protein structure.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b="0" lang="en-US" sz="2400" spc="-1" strike="noStrike">
                <a:solidFill>
                  <a:srgbClr val="2c2a29"/>
                </a:solidFill>
                <a:latin typeface="Arial"/>
                <a:ea typeface="DejaVu Sans"/>
              </a:rPr>
              <a:t>There are two major mouse crosses derived from the same 8 founder strains:</a:t>
            </a:r>
            <a:endParaRPr b="0" lang="en-US" sz="2400" spc="-1" strike="noStrike">
              <a:latin typeface="Arial"/>
            </a:endParaRPr>
          </a:p>
          <a:p>
            <a:pPr lvl="1" marL="687240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b="0" lang="en-US" sz="2000" spc="-1" strike="noStrike">
                <a:solidFill>
                  <a:srgbClr val="2c2a29"/>
                </a:solidFill>
                <a:latin typeface="Arial"/>
                <a:ea typeface="DejaVu Sans"/>
              </a:rPr>
              <a:t>Collaborative Cross: inbred strains.</a:t>
            </a:r>
            <a:endParaRPr b="0" lang="en-US" sz="2000" spc="-1" strike="noStrike">
              <a:latin typeface="Arial"/>
            </a:endParaRPr>
          </a:p>
          <a:p>
            <a:pPr lvl="2" marL="1030320" indent="-342000">
              <a:lnSpc>
                <a:spcPct val="100000"/>
              </a:lnSpc>
              <a:spcAft>
                <a:spcPts val="601"/>
              </a:spcAft>
              <a:buBlip>
                <a:blip r:embed="rId3"/>
              </a:buBlip>
            </a:pPr>
            <a:r>
              <a:rPr b="0" lang="en-US" sz="1600" spc="-1" strike="noStrike">
                <a:solidFill>
                  <a:srgbClr val="2c2a29"/>
                </a:solidFill>
                <a:latin typeface="Arial"/>
                <a:ea typeface="DejaVu Sans"/>
              </a:rPr>
              <a:t>Useful when replicate measurements are needed.</a:t>
            </a:r>
            <a:endParaRPr b="0" lang="en-US" sz="1600" spc="-1" strike="noStrike">
              <a:latin typeface="Arial"/>
            </a:endParaRPr>
          </a:p>
          <a:p>
            <a:pPr lvl="2" marL="1030320" indent="-342000">
              <a:lnSpc>
                <a:spcPct val="100000"/>
              </a:lnSpc>
              <a:spcAft>
                <a:spcPts val="601"/>
              </a:spcAft>
              <a:buBlip>
                <a:blip r:embed="rId4"/>
              </a:buBlip>
            </a:pPr>
            <a:r>
              <a:rPr b="0" lang="en-US" sz="1600" spc="-1" strike="noStrike">
                <a:solidFill>
                  <a:srgbClr val="2c2a29"/>
                </a:solidFill>
                <a:latin typeface="Arial"/>
                <a:ea typeface="DejaVu Sans"/>
              </a:rPr>
              <a:t>Mapping power is higher, but mapping resolution is lower.</a:t>
            </a:r>
            <a:endParaRPr b="0" lang="en-US" sz="1600" spc="-1" strike="noStrike">
              <a:latin typeface="Arial"/>
            </a:endParaRPr>
          </a:p>
          <a:p>
            <a:pPr lvl="1" marL="687240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b="0" lang="en-US" sz="2000" spc="-1" strike="noStrike">
                <a:solidFill>
                  <a:srgbClr val="2c2a29"/>
                </a:solidFill>
                <a:latin typeface="Arial"/>
                <a:ea typeface="DejaVu Sans"/>
              </a:rPr>
              <a:t>Diversity Outbred: outbred population.</a:t>
            </a:r>
            <a:endParaRPr b="0" lang="en-US" sz="2000" spc="-1" strike="noStrike">
              <a:latin typeface="Arial"/>
            </a:endParaRPr>
          </a:p>
          <a:p>
            <a:pPr lvl="2" marL="1030320" indent="-342000">
              <a:lnSpc>
                <a:spcPct val="100000"/>
              </a:lnSpc>
              <a:spcAft>
                <a:spcPts val="601"/>
              </a:spcAft>
              <a:buBlip>
                <a:blip r:embed="rId5"/>
              </a:buBlip>
            </a:pPr>
            <a:r>
              <a:rPr b="0" lang="en-US" sz="1600" spc="-1" strike="noStrike">
                <a:solidFill>
                  <a:srgbClr val="2c2a29"/>
                </a:solidFill>
                <a:latin typeface="Arial"/>
                <a:ea typeface="DejaVu Sans"/>
              </a:rPr>
              <a:t>Useful for high resolution genetic mapping and correlations between phenotypes.</a:t>
            </a:r>
            <a:endParaRPr b="0" lang="en-US" sz="1600" spc="-1" strike="noStrike">
              <a:latin typeface="Arial"/>
            </a:endParaRPr>
          </a:p>
          <a:p>
            <a:pPr lvl="2" marL="1030320" indent="-342000">
              <a:lnSpc>
                <a:spcPct val="100000"/>
              </a:lnSpc>
              <a:spcAft>
                <a:spcPts val="601"/>
              </a:spcAft>
              <a:buBlip>
                <a:blip r:embed="rId6"/>
              </a:buBlip>
            </a:pPr>
            <a:r>
              <a:rPr b="0" lang="en-US" sz="1600" spc="-1" strike="noStrike">
                <a:solidFill>
                  <a:srgbClr val="2c2a29"/>
                </a:solidFill>
                <a:latin typeface="Arial"/>
                <a:ea typeface="DejaVu Sans"/>
              </a:rPr>
              <a:t>Mapping power is lower, but mapping resolution is higher.</a:t>
            </a:r>
            <a:endParaRPr b="0" lang="en-US" sz="1600" spc="-1" strike="noStrike">
              <a:latin typeface="Arial"/>
            </a:endParaRPr>
          </a:p>
          <a:p>
            <a:pPr marL="687240">
              <a:lnSpc>
                <a:spcPct val="100000"/>
              </a:lnSpc>
              <a:spcAft>
                <a:spcPts val="601"/>
              </a:spcAft>
            </a:pP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1619" dur="indefinite" restart="never" nodeType="tmRoot">
          <p:childTnLst>
            <p:seq>
              <p:cTn id="16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CustomShape 1"/>
          <p:cNvSpPr/>
          <p:nvPr/>
        </p:nvSpPr>
        <p:spPr>
          <a:xfrm>
            <a:off x="941400" y="274680"/>
            <a:ext cx="7884000" cy="57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85ca"/>
                </a:solidFill>
                <a:latin typeface="Arial"/>
                <a:ea typeface="DejaVu Sans"/>
              </a:rPr>
              <a:t>Outline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102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162354F-C21E-463A-B940-981E23959FE4}" type="slidenum">
              <a:rPr b="0" lang="en-US" sz="1050" spc="-1" strike="noStrike">
                <a:solidFill>
                  <a:srgbClr val="333f48"/>
                </a:solidFill>
                <a:latin typeface="Arial"/>
                <a:ea typeface="DejaVu Sans"/>
              </a:rPr>
              <a:t>&lt;number&gt;</a:t>
            </a:fld>
            <a:endParaRPr b="0" lang="en-US" sz="1050" spc="-1" strike="noStrike">
              <a:latin typeface="Arial"/>
            </a:endParaRPr>
          </a:p>
        </p:txBody>
      </p:sp>
      <p:sp>
        <p:nvSpPr>
          <p:cNvPr id="1103" name="CustomShape 3"/>
          <p:cNvSpPr/>
          <p:nvPr/>
        </p:nvSpPr>
        <p:spPr>
          <a:xfrm>
            <a:off x="941400" y="876600"/>
            <a:ext cx="7884000" cy="525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/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1"/>
              </a:buBlip>
            </a:pPr>
            <a:r>
              <a:rPr b="0" lang="en-US" sz="2400" spc="-1" strike="noStrike">
                <a:solidFill>
                  <a:srgbClr val="ccc9c8"/>
                </a:solidFill>
                <a:latin typeface="Arial"/>
                <a:ea typeface="DejaVu Sans"/>
              </a:rPr>
              <a:t>Laboratory Mice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b="0" lang="en-US" sz="2400" spc="-1" strike="noStrike">
                <a:solidFill>
                  <a:srgbClr val="ccc9c8"/>
                </a:solidFill>
                <a:latin typeface="Arial"/>
                <a:ea typeface="DejaVu Sans"/>
              </a:rPr>
              <a:t>QTL mapping in two parent crosses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3"/>
              </a:buBlip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QTL mapping in eight parent crosses</a:t>
            </a:r>
            <a:endParaRPr b="0" lang="en-US" sz="2400" spc="-1" strike="noStrike">
              <a:latin typeface="Arial"/>
            </a:endParaRPr>
          </a:p>
          <a:p>
            <a:pPr lvl="1" marL="687240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b="0" lang="en-US" sz="2000" spc="-1" strike="noStrike">
                <a:solidFill>
                  <a:srgbClr val="2c2a29"/>
                </a:solidFill>
                <a:latin typeface="Arial"/>
                <a:ea typeface="DejaVu Sans"/>
              </a:rPr>
              <a:t>Genotyping</a:t>
            </a:r>
            <a:endParaRPr b="0" lang="en-US" sz="2000" spc="-1" strike="noStrike">
              <a:latin typeface="Arial"/>
            </a:endParaRPr>
          </a:p>
          <a:p>
            <a:pPr lvl="1" marL="687240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b="0" lang="en-US" sz="2000" spc="-1" strike="noStrike">
                <a:solidFill>
                  <a:srgbClr val="ccc9c8"/>
                </a:solidFill>
                <a:latin typeface="Arial"/>
                <a:ea typeface="DejaVu Sans"/>
              </a:rPr>
              <a:t>Mapping</a:t>
            </a: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4"/>
              </a:buBlip>
            </a:pPr>
            <a:r>
              <a:rPr b="0" lang="en-US" sz="2400" spc="-1" strike="noStrike">
                <a:solidFill>
                  <a:srgbClr val="ccc9c8"/>
                </a:solidFill>
                <a:latin typeface="Arial"/>
                <a:ea typeface="DejaVu Sans"/>
              </a:rPr>
              <a:t>Diversity Outbred QTL mapping example</a:t>
            </a:r>
            <a:endParaRPr b="0" lang="en-US" sz="2400" spc="-1" strike="noStrike">
              <a:latin typeface="Arial"/>
            </a:endParaRPr>
          </a:p>
          <a:p>
            <a:pPr lvl="1" marL="687240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b="0" lang="en-US" sz="2000" spc="-1" strike="noStrike">
                <a:solidFill>
                  <a:srgbClr val="ccc9c8"/>
                </a:solidFill>
                <a:latin typeface="Arial"/>
                <a:ea typeface="DejaVu Sans"/>
              </a:rPr>
              <a:t>Chemotherapy Toxicity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1621" dur="indefinite" restart="never" nodeType="tmRoot">
          <p:childTnLst>
            <p:seq>
              <p:cTn id="16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CustomShape 1"/>
          <p:cNvSpPr/>
          <p:nvPr/>
        </p:nvSpPr>
        <p:spPr>
          <a:xfrm>
            <a:off x="628560" y="491040"/>
            <a:ext cx="7884000" cy="57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85ca"/>
                </a:solidFill>
                <a:latin typeface="Arial"/>
                <a:ea typeface="DejaVu Sans"/>
              </a:rPr>
              <a:t>Mice are genotyped on a high density SNP microarray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105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A941CB2-70E6-4D53-BBCC-3DB4B97596B7}" type="slidenum">
              <a:rPr b="0" lang="en-US" sz="1050" spc="-1" strike="noStrike">
                <a:solidFill>
                  <a:srgbClr val="333f48"/>
                </a:solidFill>
                <a:latin typeface="Arial"/>
                <a:ea typeface="DejaVu Sans"/>
              </a:rPr>
              <a:t>&lt;number&gt;</a:t>
            </a:fld>
            <a:endParaRPr b="0" lang="en-US" sz="1050" spc="-1" strike="noStrike">
              <a:latin typeface="Arial"/>
            </a:endParaRPr>
          </a:p>
        </p:txBody>
      </p:sp>
      <p:sp>
        <p:nvSpPr>
          <p:cNvPr id="1106" name="CustomShape 3"/>
          <p:cNvSpPr/>
          <p:nvPr/>
        </p:nvSpPr>
        <p:spPr>
          <a:xfrm>
            <a:off x="668880" y="2886840"/>
            <a:ext cx="4495680" cy="263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/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GigaMUGA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141,090 SNPs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$100 per sample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b="0" lang="en-US" sz="2400" spc="-1" strike="noStrike" u="sng">
                <a:solidFill>
                  <a:srgbClr val="0085ca"/>
                </a:solidFill>
                <a:uFillTx/>
                <a:latin typeface="Arial"/>
                <a:ea typeface="DejaVu Sans"/>
                <a:hlinkClick r:id="rId1"/>
              </a:rPr>
              <a:t>http://</a:t>
            </a:r>
            <a:r>
              <a:rPr b="0" lang="en-US" sz="2400" spc="-1" strike="noStrike" u="sng">
                <a:solidFill>
                  <a:srgbClr val="0085ca"/>
                </a:solidFill>
                <a:uFillTx/>
                <a:latin typeface="Arial"/>
                <a:ea typeface="DejaVu Sans"/>
                <a:hlinkClick r:id="rId2"/>
              </a:rPr>
              <a:t>www.g3journal.org/content/6/2/263</a:t>
            </a: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1107" name="Group 4"/>
          <p:cNvGrpSpPr/>
          <p:nvPr/>
        </p:nvGrpSpPr>
        <p:grpSpPr>
          <a:xfrm>
            <a:off x="626760" y="1086840"/>
            <a:ext cx="5099040" cy="1687320"/>
            <a:chOff x="626760" y="1086840"/>
            <a:chExt cx="5099040" cy="1687320"/>
          </a:xfrm>
        </p:grpSpPr>
        <p:pic>
          <p:nvPicPr>
            <p:cNvPr id="1108" name="Picture 2" descr=""/>
            <p:cNvPicPr/>
            <p:nvPr/>
          </p:nvPicPr>
          <p:blipFill>
            <a:blip r:embed="rId3"/>
            <a:stretch/>
          </p:blipFill>
          <p:spPr>
            <a:xfrm>
              <a:off x="626760" y="1086840"/>
              <a:ext cx="5099040" cy="1554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09" name="Picture 3" descr=""/>
            <p:cNvPicPr/>
            <p:nvPr/>
          </p:nvPicPr>
          <p:blipFill>
            <a:blip r:embed="rId4"/>
            <a:stretch/>
          </p:blipFill>
          <p:spPr>
            <a:xfrm>
              <a:off x="683640" y="2632680"/>
              <a:ext cx="4969440" cy="14148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110" name="Picture 4" descr=""/>
          <p:cNvPicPr/>
          <p:nvPr/>
        </p:nvPicPr>
        <p:blipFill>
          <a:blip r:embed="rId5"/>
          <a:stretch/>
        </p:blipFill>
        <p:spPr>
          <a:xfrm>
            <a:off x="5321880" y="2632680"/>
            <a:ext cx="3760200" cy="361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23" dur="indefinite" restart="never" nodeType="tmRoot">
          <p:childTnLst>
            <p:seq>
              <p:cTn id="16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CustomShape 1"/>
          <p:cNvSpPr/>
          <p:nvPr/>
        </p:nvSpPr>
        <p:spPr>
          <a:xfrm>
            <a:off x="266760" y="533520"/>
            <a:ext cx="8609400" cy="60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85ca"/>
                </a:solidFill>
                <a:latin typeface="Arial"/>
                <a:ea typeface="DejaVu Sans"/>
              </a:rPr>
              <a:t>HMM to Reconstruct Genomes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112" name="Content Placeholder 3" descr=""/>
          <p:cNvPicPr/>
          <p:nvPr/>
        </p:nvPicPr>
        <p:blipFill>
          <a:blip r:embed="rId1"/>
          <a:stretch/>
        </p:blipFill>
        <p:spPr>
          <a:xfrm>
            <a:off x="380880" y="1676520"/>
            <a:ext cx="8609400" cy="2962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25" dur="indefinite" restart="never" nodeType="tmRoot">
          <p:childTnLst>
            <p:seq>
              <p:cTn id="16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Picture 8" descr=""/>
          <p:cNvPicPr/>
          <p:nvPr/>
        </p:nvPicPr>
        <p:blipFill>
          <a:blip r:embed="rId1"/>
          <a:stretch/>
        </p:blipFill>
        <p:spPr>
          <a:xfrm>
            <a:off x="529560" y="1159560"/>
            <a:ext cx="8039160" cy="4355640"/>
          </a:xfrm>
          <a:prstGeom prst="rect">
            <a:avLst/>
          </a:prstGeom>
          <a:ln>
            <a:noFill/>
          </a:ln>
        </p:spPr>
      </p:pic>
      <p:sp>
        <p:nvSpPr>
          <p:cNvPr id="276" name="CustomShape 1"/>
          <p:cNvSpPr/>
          <p:nvPr/>
        </p:nvSpPr>
        <p:spPr>
          <a:xfrm>
            <a:off x="282600" y="111240"/>
            <a:ext cx="870804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85ca"/>
                </a:solidFill>
                <a:latin typeface="Arial"/>
                <a:ea typeface="ＭＳ Ｐゴシック"/>
              </a:rPr>
              <a:t>Laboratory mice descend from several parts of the world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6661080" y="5969880"/>
            <a:ext cx="23295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c2a29"/>
                </a:solidFill>
                <a:latin typeface="Arial"/>
                <a:ea typeface="ＭＳ Ｐゴシック"/>
              </a:rPr>
              <a:t>Silver, Bonhomme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1767960" y="2682360"/>
            <a:ext cx="249840" cy="23184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440">
            <a:solidFill>
              <a:schemeClr val="accent1">
                <a:lumMod val="75000"/>
              </a:schemeClr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" name="CustomShape 4"/>
          <p:cNvSpPr/>
          <p:nvPr/>
        </p:nvSpPr>
        <p:spPr>
          <a:xfrm>
            <a:off x="2893680" y="4177440"/>
            <a:ext cx="249840" cy="23184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440">
            <a:solidFill>
              <a:schemeClr val="accent1">
                <a:lumMod val="75000"/>
              </a:schemeClr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" name="CustomShape 5"/>
          <p:cNvSpPr/>
          <p:nvPr/>
        </p:nvSpPr>
        <p:spPr>
          <a:xfrm>
            <a:off x="4585680" y="3776760"/>
            <a:ext cx="249840" cy="23184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440">
            <a:solidFill>
              <a:schemeClr val="accent1">
                <a:lumMod val="75000"/>
              </a:schemeClr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" name="CustomShape 6"/>
          <p:cNvSpPr/>
          <p:nvPr/>
        </p:nvSpPr>
        <p:spPr>
          <a:xfrm>
            <a:off x="6648480" y="2213280"/>
            <a:ext cx="249840" cy="231840"/>
          </a:xfrm>
          <a:prstGeom prst="rect">
            <a:avLst/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2" name="CustomShape 7"/>
          <p:cNvSpPr/>
          <p:nvPr/>
        </p:nvSpPr>
        <p:spPr>
          <a:xfrm>
            <a:off x="6426720" y="3210120"/>
            <a:ext cx="249840" cy="231840"/>
          </a:xfrm>
          <a:prstGeom prst="rect">
            <a:avLst/>
          </a:prstGeom>
          <a:solidFill>
            <a:srgbClr val="00b050"/>
          </a:solidFill>
          <a:ln w="28440">
            <a:solidFill>
              <a:srgbClr val="00b05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3" name="CustomShape 8"/>
          <p:cNvSpPr/>
          <p:nvPr/>
        </p:nvSpPr>
        <p:spPr>
          <a:xfrm>
            <a:off x="3637800" y="2620800"/>
            <a:ext cx="249840" cy="23184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440">
            <a:solidFill>
              <a:schemeClr val="accent1">
                <a:lumMod val="75000"/>
              </a:schemeClr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4" name="CustomShape 9"/>
          <p:cNvSpPr/>
          <p:nvPr/>
        </p:nvSpPr>
        <p:spPr>
          <a:xfrm>
            <a:off x="6430680" y="4450680"/>
            <a:ext cx="249840" cy="23184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440">
            <a:solidFill>
              <a:schemeClr val="accent1">
                <a:lumMod val="75000"/>
              </a:schemeClr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CustomShape 1"/>
          <p:cNvSpPr/>
          <p:nvPr/>
        </p:nvSpPr>
        <p:spPr>
          <a:xfrm>
            <a:off x="304920" y="643680"/>
            <a:ext cx="8609400" cy="57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85ca"/>
                </a:solidFill>
                <a:latin typeface="Arial"/>
                <a:ea typeface="DejaVu Sans"/>
              </a:rPr>
              <a:t>DO Mice have Balanced Founder Allele Proportions across the Genome</a:t>
            </a:r>
            <a:endParaRPr b="0" lang="en-US" sz="3600" spc="-1" strike="noStrike">
              <a:latin typeface="Arial"/>
            </a:endParaRPr>
          </a:p>
        </p:txBody>
      </p:sp>
      <p:grpSp>
        <p:nvGrpSpPr>
          <p:cNvPr id="1114" name="Group 2"/>
          <p:cNvGrpSpPr/>
          <p:nvPr/>
        </p:nvGrpSpPr>
        <p:grpSpPr>
          <a:xfrm>
            <a:off x="7315200" y="1236600"/>
            <a:ext cx="1599120" cy="1814760"/>
            <a:chOff x="7315200" y="1236600"/>
            <a:chExt cx="1599120" cy="1814760"/>
          </a:xfrm>
        </p:grpSpPr>
        <p:sp>
          <p:nvSpPr>
            <p:cNvPr id="1115" name="CustomShape 3"/>
            <p:cNvSpPr/>
            <p:nvPr/>
          </p:nvSpPr>
          <p:spPr>
            <a:xfrm>
              <a:off x="7315200" y="1249560"/>
              <a:ext cx="1294200" cy="1794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2c2a29"/>
                  </a:solidFill>
                  <a:latin typeface="Arial"/>
                  <a:ea typeface="DejaVu Sans"/>
                </a:rPr>
                <a:t>A/J</a:t>
              </a:r>
              <a:endParaRPr b="0" lang="en-US" sz="1400" spc="-1" strike="noStrike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2c2a29"/>
                  </a:solidFill>
                  <a:latin typeface="Arial"/>
                  <a:ea typeface="DejaVu Sans"/>
                </a:rPr>
                <a:t>C57BL/6J</a:t>
              </a:r>
              <a:endParaRPr b="0" lang="en-US" sz="1400" spc="-1" strike="noStrike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2c2a29"/>
                  </a:solidFill>
                  <a:latin typeface="Arial"/>
                  <a:ea typeface="DejaVu Sans"/>
                </a:rPr>
                <a:t>129S1/SvImJ</a:t>
              </a:r>
              <a:endParaRPr b="0" lang="en-US" sz="1400" spc="-1" strike="noStrike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2c2a29"/>
                  </a:solidFill>
                  <a:latin typeface="Arial"/>
                  <a:ea typeface="DejaVu Sans"/>
                </a:rPr>
                <a:t>NOD/ShiLtJ</a:t>
              </a:r>
              <a:endParaRPr b="0" lang="en-US" sz="1400" spc="-1" strike="noStrike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2c2a29"/>
                  </a:solidFill>
                  <a:latin typeface="Arial"/>
                  <a:ea typeface="DejaVu Sans"/>
                </a:rPr>
                <a:t>NZO/HlLtJ</a:t>
              </a:r>
              <a:endParaRPr b="0" lang="en-US" sz="1400" spc="-1" strike="noStrike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2c2a29"/>
                  </a:solidFill>
                  <a:latin typeface="Arial"/>
                  <a:ea typeface="DejaVu Sans"/>
                </a:rPr>
                <a:t>CAST/EiJ</a:t>
              </a:r>
              <a:endParaRPr b="0" lang="en-US" sz="1400" spc="-1" strike="noStrike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2c2a29"/>
                  </a:solidFill>
                  <a:latin typeface="Arial"/>
                  <a:ea typeface="DejaVu Sans"/>
                </a:rPr>
                <a:t>PWK/PhJ</a:t>
              </a:r>
              <a:endParaRPr b="0" lang="en-US" sz="1400" spc="-1" strike="noStrike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2c2a29"/>
                  </a:solidFill>
                  <a:latin typeface="Arial"/>
                  <a:ea typeface="DejaVu Sans"/>
                </a:rPr>
                <a:t>WSB/EiJ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116" name="CustomShape 4"/>
            <p:cNvSpPr/>
            <p:nvPr/>
          </p:nvSpPr>
          <p:spPr>
            <a:xfrm>
              <a:off x="8572680" y="1293840"/>
              <a:ext cx="214920" cy="201960"/>
            </a:xfrm>
            <a:prstGeom prst="rect">
              <a:avLst/>
            </a:prstGeom>
            <a:solidFill>
              <a:srgbClr val="efed39"/>
            </a:solidFill>
            <a:ln>
              <a:solidFill>
                <a:schemeClr val="tx1"/>
              </a:solidFill>
              <a:round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17" name="CustomShape 5"/>
            <p:cNvSpPr/>
            <p:nvPr/>
          </p:nvSpPr>
          <p:spPr>
            <a:xfrm>
              <a:off x="8572680" y="1509840"/>
              <a:ext cx="214920" cy="201960"/>
            </a:xfrm>
            <a:prstGeom prst="rect">
              <a:avLst/>
            </a:prstGeom>
            <a:solidFill>
              <a:srgbClr val="808080"/>
            </a:solidFill>
            <a:ln>
              <a:solidFill>
                <a:schemeClr val="tx1"/>
              </a:solidFill>
              <a:round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18" name="CustomShape 6"/>
            <p:cNvSpPr/>
            <p:nvPr/>
          </p:nvSpPr>
          <p:spPr>
            <a:xfrm>
              <a:off x="8572680" y="1725840"/>
              <a:ext cx="214920" cy="201960"/>
            </a:xfrm>
            <a:prstGeom prst="rect">
              <a:avLst/>
            </a:prstGeom>
            <a:solidFill>
              <a:srgbClr val="f58181"/>
            </a:solidFill>
            <a:ln>
              <a:solidFill>
                <a:schemeClr val="tx1"/>
              </a:solidFill>
              <a:round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19" name="CustomShape 7"/>
            <p:cNvSpPr/>
            <p:nvPr/>
          </p:nvSpPr>
          <p:spPr>
            <a:xfrm>
              <a:off x="8572680" y="1941480"/>
              <a:ext cx="214920" cy="201960"/>
            </a:xfrm>
            <a:prstGeom prst="rect">
              <a:avLst/>
            </a:prstGeom>
            <a:solidFill>
              <a:srgbClr val="1721e6"/>
            </a:solidFill>
            <a:ln>
              <a:solidFill>
                <a:schemeClr val="tx1"/>
              </a:solidFill>
              <a:round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20" name="CustomShape 8"/>
            <p:cNvSpPr/>
            <p:nvPr/>
          </p:nvSpPr>
          <p:spPr>
            <a:xfrm>
              <a:off x="8572680" y="2157480"/>
              <a:ext cx="214920" cy="201960"/>
            </a:xfrm>
            <a:prstGeom prst="rect">
              <a:avLst/>
            </a:prstGeom>
            <a:solidFill>
              <a:srgbClr val="00a1ea"/>
            </a:solidFill>
            <a:ln>
              <a:solidFill>
                <a:schemeClr val="tx1"/>
              </a:solidFill>
              <a:round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21" name="CustomShape 9"/>
            <p:cNvSpPr/>
            <p:nvPr/>
          </p:nvSpPr>
          <p:spPr>
            <a:xfrm>
              <a:off x="8572680" y="2592360"/>
              <a:ext cx="214920" cy="201960"/>
            </a:xfrm>
            <a:prstGeom prst="rect">
              <a:avLst/>
            </a:prstGeom>
            <a:solidFill>
              <a:srgbClr val="f80e0e"/>
            </a:solidFill>
            <a:ln>
              <a:solidFill>
                <a:schemeClr val="tx1"/>
              </a:solidFill>
              <a:round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22" name="CustomShape 10"/>
            <p:cNvSpPr/>
            <p:nvPr/>
          </p:nvSpPr>
          <p:spPr>
            <a:xfrm>
              <a:off x="8572680" y="2376720"/>
              <a:ext cx="214920" cy="201960"/>
            </a:xfrm>
            <a:prstGeom prst="rect">
              <a:avLst/>
            </a:prstGeom>
            <a:solidFill>
              <a:srgbClr val="009e25"/>
            </a:solidFill>
            <a:ln>
              <a:solidFill>
                <a:schemeClr val="tx1"/>
              </a:solidFill>
              <a:round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23" name="CustomShape 11"/>
            <p:cNvSpPr/>
            <p:nvPr/>
          </p:nvSpPr>
          <p:spPr>
            <a:xfrm>
              <a:off x="8572680" y="2808360"/>
              <a:ext cx="214920" cy="201960"/>
            </a:xfrm>
            <a:prstGeom prst="rect">
              <a:avLst/>
            </a:prstGeom>
            <a:solidFill>
              <a:srgbClr val="961cd7"/>
            </a:solidFill>
            <a:ln>
              <a:solidFill>
                <a:schemeClr val="tx1"/>
              </a:solidFill>
              <a:round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24" name="CustomShape 12"/>
            <p:cNvSpPr/>
            <p:nvPr/>
          </p:nvSpPr>
          <p:spPr>
            <a:xfrm>
              <a:off x="7391520" y="1236600"/>
              <a:ext cx="1522800" cy="181476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pic>
        <p:nvPicPr>
          <p:cNvPr id="1125" name="Content Placeholder 3" descr=""/>
          <p:cNvPicPr/>
          <p:nvPr/>
        </p:nvPicPr>
        <p:blipFill>
          <a:blip r:embed="rId1"/>
          <a:stretch/>
        </p:blipFill>
        <p:spPr>
          <a:xfrm>
            <a:off x="384840" y="1268640"/>
            <a:ext cx="6878520" cy="4923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27" dur="indefinite" restart="never" nodeType="tmRoot">
          <p:childTnLst>
            <p:seq>
              <p:cTn id="16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" name="Picture 11" descr=""/>
          <p:cNvPicPr/>
          <p:nvPr/>
        </p:nvPicPr>
        <p:blipFill>
          <a:blip r:embed="rId1"/>
          <a:srcRect l="0" t="6540" r="0" b="-555"/>
          <a:stretch/>
        </p:blipFill>
        <p:spPr>
          <a:xfrm>
            <a:off x="4780080" y="1969200"/>
            <a:ext cx="3845160" cy="3614760"/>
          </a:xfrm>
          <a:prstGeom prst="rect">
            <a:avLst/>
          </a:prstGeom>
          <a:ln>
            <a:noFill/>
          </a:ln>
        </p:spPr>
      </p:pic>
      <p:sp>
        <p:nvSpPr>
          <p:cNvPr id="1127" name="CustomShape 1"/>
          <p:cNvSpPr/>
          <p:nvPr/>
        </p:nvSpPr>
        <p:spPr>
          <a:xfrm>
            <a:off x="650880" y="289080"/>
            <a:ext cx="8257680" cy="45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85ca"/>
                </a:solidFill>
                <a:latin typeface="Arial"/>
                <a:ea typeface="DejaVu Sans"/>
              </a:rPr>
              <a:t>DO Mice have more SNPs with MAF &gt; 5%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128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411C545-A29A-46E4-B7B4-51DFA3E09667}" type="slidenum">
              <a:rPr b="0" lang="en-US" sz="1050" spc="-1" strike="noStrike">
                <a:solidFill>
                  <a:srgbClr val="333f48"/>
                </a:solidFill>
                <a:latin typeface="Arial"/>
                <a:ea typeface="DejaVu Sans"/>
              </a:rPr>
              <a:t>&lt;number&gt;</a:t>
            </a:fld>
            <a:endParaRPr b="0" lang="en-US" sz="1050" spc="-1" strike="noStrike">
              <a:latin typeface="Arial"/>
            </a:endParaRPr>
          </a:p>
        </p:txBody>
      </p:sp>
      <p:sp>
        <p:nvSpPr>
          <p:cNvPr id="1129" name="CustomShape 3"/>
          <p:cNvSpPr/>
          <p:nvPr/>
        </p:nvSpPr>
        <p:spPr>
          <a:xfrm>
            <a:off x="1617120" y="928080"/>
            <a:ext cx="2946960" cy="100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2c2a29"/>
                </a:solidFill>
                <a:latin typeface="Arial"/>
                <a:ea typeface="DejaVu Sans"/>
              </a:rPr>
              <a:t>1000 Genomes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2c2a29"/>
                </a:solidFill>
                <a:latin typeface="Arial"/>
                <a:ea typeface="DejaVu Sans"/>
              </a:rPr>
              <a:t>2,504 samples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2c2a29"/>
                </a:solidFill>
                <a:latin typeface="Arial"/>
                <a:ea typeface="DejaVu Sans"/>
              </a:rPr>
              <a:t>84,801,880 SNPs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30" name="CustomShape 4"/>
          <p:cNvSpPr/>
          <p:nvPr/>
        </p:nvSpPr>
        <p:spPr>
          <a:xfrm>
            <a:off x="5483160" y="928080"/>
            <a:ext cx="3070800" cy="100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2c2a29"/>
                </a:solidFill>
                <a:latin typeface="Arial"/>
                <a:ea typeface="DejaVu Sans"/>
              </a:rPr>
              <a:t>Diversity Outbred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2c2a29"/>
                </a:solidFill>
                <a:latin typeface="Arial"/>
                <a:ea typeface="DejaVu Sans"/>
              </a:rPr>
              <a:t>2,936 samples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2c2a29"/>
                </a:solidFill>
                <a:latin typeface="Arial"/>
                <a:ea typeface="DejaVu Sans"/>
              </a:rPr>
              <a:t>40,425,646 SNPs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131" name="Content Placeholder 10" descr=""/>
          <p:cNvPicPr/>
          <p:nvPr/>
        </p:nvPicPr>
        <p:blipFill>
          <a:blip r:embed="rId2"/>
          <a:srcRect l="0" t="8219" r="0" b="148"/>
          <a:stretch/>
        </p:blipFill>
        <p:spPr>
          <a:xfrm>
            <a:off x="847800" y="2030760"/>
            <a:ext cx="3877920" cy="3553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29" dur="indefinite" restart="never" nodeType="tmRoot">
          <p:childTnLst>
            <p:seq>
              <p:cTn id="16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CustomShape 1"/>
          <p:cNvSpPr/>
          <p:nvPr/>
        </p:nvSpPr>
        <p:spPr>
          <a:xfrm>
            <a:off x="848160" y="285480"/>
            <a:ext cx="7822800" cy="44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85ca"/>
                </a:solidFill>
                <a:latin typeface="Arial"/>
                <a:ea typeface="DejaVu Sans"/>
              </a:rPr>
              <a:t>Low minor allele frequency decreases power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133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191E03C-5D84-4CBA-83C3-7EF2ED49085C}" type="slidenum">
              <a:rPr b="0" lang="en-US" sz="1050" spc="-1" strike="noStrike">
                <a:solidFill>
                  <a:srgbClr val="333f48"/>
                </a:solidFill>
                <a:latin typeface="Arial"/>
                <a:ea typeface="DejaVu Sans"/>
              </a:rPr>
              <a:t>&lt;number&gt;</a:t>
            </a:fld>
            <a:endParaRPr b="0" lang="en-US" sz="1050" spc="-1" strike="noStrike">
              <a:latin typeface="Arial"/>
            </a:endParaRPr>
          </a:p>
        </p:txBody>
      </p:sp>
      <p:sp>
        <p:nvSpPr>
          <p:cNvPr id="1134" name="CustomShape 3"/>
          <p:cNvSpPr/>
          <p:nvPr/>
        </p:nvSpPr>
        <p:spPr>
          <a:xfrm>
            <a:off x="6426000" y="902880"/>
            <a:ext cx="1365480" cy="638280"/>
          </a:xfrm>
          <a:prstGeom prst="rect">
            <a:avLst/>
          </a:prstGeom>
          <a:solidFill>
            <a:srgbClr val="dddddd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n = 1000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MAF = 5%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135" name="Picture 7" descr=""/>
          <p:cNvPicPr/>
          <p:nvPr/>
        </p:nvPicPr>
        <p:blipFill>
          <a:blip r:embed="rId1"/>
          <a:stretch/>
        </p:blipFill>
        <p:spPr>
          <a:xfrm>
            <a:off x="1709280" y="781200"/>
            <a:ext cx="4593960" cy="397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31" dur="indefinite" restart="never" nodeType="tmRoot">
          <p:childTnLst>
            <p:seq>
              <p:cTn id="16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CustomShape 1"/>
          <p:cNvSpPr/>
          <p:nvPr/>
        </p:nvSpPr>
        <p:spPr>
          <a:xfrm>
            <a:off x="941400" y="274680"/>
            <a:ext cx="7884000" cy="57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85ca"/>
                </a:solidFill>
                <a:latin typeface="Arial"/>
                <a:ea typeface="DejaVu Sans"/>
              </a:rPr>
              <a:t>Outline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137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77DEA1C-5DD8-4327-A975-2643E623849F}" type="slidenum">
              <a:rPr b="0" lang="en-US" sz="1050" spc="-1" strike="noStrike">
                <a:solidFill>
                  <a:srgbClr val="333f48"/>
                </a:solidFill>
                <a:latin typeface="Arial"/>
                <a:ea typeface="DejaVu Sans"/>
              </a:rPr>
              <a:t>&lt;number&gt;</a:t>
            </a:fld>
            <a:endParaRPr b="0" lang="en-US" sz="1050" spc="-1" strike="noStrike">
              <a:latin typeface="Arial"/>
            </a:endParaRPr>
          </a:p>
        </p:txBody>
      </p:sp>
      <p:sp>
        <p:nvSpPr>
          <p:cNvPr id="1138" name="CustomShape 3"/>
          <p:cNvSpPr/>
          <p:nvPr/>
        </p:nvSpPr>
        <p:spPr>
          <a:xfrm>
            <a:off x="941400" y="876600"/>
            <a:ext cx="7884000" cy="525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/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1"/>
              </a:buBlip>
            </a:pPr>
            <a:r>
              <a:rPr b="0" lang="en-US" sz="2400" spc="-1" strike="noStrike">
                <a:solidFill>
                  <a:srgbClr val="ccc9c8"/>
                </a:solidFill>
                <a:latin typeface="Arial"/>
                <a:ea typeface="DejaVu Sans"/>
              </a:rPr>
              <a:t>Laboratory mice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b="0" lang="en-US" sz="2400" spc="-1" strike="noStrike">
                <a:solidFill>
                  <a:srgbClr val="ccc9c8"/>
                </a:solidFill>
                <a:latin typeface="Arial"/>
                <a:ea typeface="DejaVu Sans"/>
              </a:rPr>
              <a:t>QTL mapping in two parent crosses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3"/>
              </a:buBlip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QTL mapping in eight parent crosses</a:t>
            </a:r>
            <a:endParaRPr b="0" lang="en-US" sz="2400" spc="-1" strike="noStrike">
              <a:latin typeface="Arial"/>
            </a:endParaRPr>
          </a:p>
          <a:p>
            <a:pPr lvl="1" marL="687240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b="0" lang="en-US" sz="2000" spc="-1" strike="noStrike">
                <a:solidFill>
                  <a:srgbClr val="ccc9c8"/>
                </a:solidFill>
                <a:latin typeface="Arial"/>
                <a:ea typeface="DejaVu Sans"/>
              </a:rPr>
              <a:t>Genotyping</a:t>
            </a:r>
            <a:endParaRPr b="0" lang="en-US" sz="2000" spc="-1" strike="noStrike">
              <a:latin typeface="Arial"/>
            </a:endParaRPr>
          </a:p>
          <a:p>
            <a:pPr lvl="1" marL="687240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b="0" lang="en-US" sz="2000" spc="-1" strike="noStrike">
                <a:solidFill>
                  <a:srgbClr val="2c2a29"/>
                </a:solidFill>
                <a:latin typeface="Arial"/>
                <a:ea typeface="DejaVu Sans"/>
              </a:rPr>
              <a:t>Mapping</a:t>
            </a: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4"/>
              </a:buBlip>
            </a:pPr>
            <a:r>
              <a:rPr b="0" lang="en-US" sz="2400" spc="-1" strike="noStrike">
                <a:solidFill>
                  <a:srgbClr val="ccc9c8"/>
                </a:solidFill>
                <a:latin typeface="Arial"/>
                <a:ea typeface="DejaVu Sans"/>
              </a:rPr>
              <a:t>Diversity Outbred QTL mapping example</a:t>
            </a:r>
            <a:endParaRPr b="0" lang="en-US" sz="2400" spc="-1" strike="noStrike">
              <a:latin typeface="Arial"/>
            </a:endParaRPr>
          </a:p>
          <a:p>
            <a:pPr lvl="1" marL="687240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b="0" lang="en-US" sz="2000" spc="-1" strike="noStrike">
                <a:solidFill>
                  <a:srgbClr val="ccc9c8"/>
                </a:solidFill>
                <a:latin typeface="Arial"/>
                <a:ea typeface="DejaVu Sans"/>
              </a:rPr>
              <a:t>Chemotherapy Toxicity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1633" dur="indefinite" restart="never" nodeType="tmRoot">
          <p:childTnLst>
            <p:seq>
              <p:cTn id="16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CustomShape 1"/>
          <p:cNvSpPr/>
          <p:nvPr/>
        </p:nvSpPr>
        <p:spPr>
          <a:xfrm>
            <a:off x="304920" y="380880"/>
            <a:ext cx="8609400" cy="58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85ca"/>
                </a:solidFill>
                <a:latin typeface="Arial"/>
                <a:ea typeface="DejaVu Sans"/>
              </a:rPr>
              <a:t>We condense the 36 genotype probabilities to 8 founder haplotype probabilities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140" name="CustomShape 2"/>
          <p:cNvSpPr/>
          <p:nvPr/>
        </p:nvSpPr>
        <p:spPr>
          <a:xfrm>
            <a:off x="304920" y="1216440"/>
            <a:ext cx="8609400" cy="425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/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1"/>
              </a:buBlip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For each sample, we have 36 genotype probabilities at each SNP.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We condense these down to 8 state founder probabilities.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endParaRPr b="0" lang="en-US" sz="2400" spc="-1" strike="noStrike">
              <a:latin typeface="Arial"/>
            </a:endParaRPr>
          </a:p>
        </p:txBody>
      </p:sp>
      <p:graphicFrame>
        <p:nvGraphicFramePr>
          <p:cNvPr id="1141" name="Table 3"/>
          <p:cNvGraphicFramePr/>
          <p:nvPr/>
        </p:nvGraphicFramePr>
        <p:xfrm>
          <a:off x="304920" y="2058840"/>
          <a:ext cx="8616600" cy="1731960"/>
        </p:xfrm>
        <a:graphic>
          <a:graphicData uri="http://schemas.openxmlformats.org/drawingml/2006/table">
            <a:tbl>
              <a:tblPr/>
              <a:tblGrid>
                <a:gridCol w="239040"/>
                <a:gridCol w="239040"/>
                <a:gridCol w="239040"/>
                <a:gridCol w="239040"/>
                <a:gridCol w="239040"/>
                <a:gridCol w="239040"/>
                <a:gridCol w="239040"/>
                <a:gridCol w="239040"/>
                <a:gridCol w="239040"/>
                <a:gridCol w="239040"/>
                <a:gridCol w="239040"/>
                <a:gridCol w="239040"/>
                <a:gridCol w="239040"/>
                <a:gridCol w="239040"/>
                <a:gridCol w="239040"/>
                <a:gridCol w="239040"/>
                <a:gridCol w="239040"/>
                <a:gridCol w="239040"/>
                <a:gridCol w="239040"/>
                <a:gridCol w="239040"/>
                <a:gridCol w="239040"/>
                <a:gridCol w="239040"/>
                <a:gridCol w="239040"/>
                <a:gridCol w="239040"/>
                <a:gridCol w="239040"/>
                <a:gridCol w="239040"/>
                <a:gridCol w="239040"/>
                <a:gridCol w="239040"/>
                <a:gridCol w="239040"/>
                <a:gridCol w="239040"/>
                <a:gridCol w="239040"/>
                <a:gridCol w="239040"/>
                <a:gridCol w="239040"/>
                <a:gridCol w="239040"/>
                <a:gridCol w="239040"/>
                <a:gridCol w="250560"/>
              </a:tblGrid>
              <a:tr h="4330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AA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AB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AC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AD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AE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AF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AG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AH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BB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BC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BD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BE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BF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BG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BH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CC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CD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CE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CF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CG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CH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DD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DE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DF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DG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DH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EE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EF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EG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EH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FF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FG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FH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GG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GH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HH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</a:tr>
              <a:tr h="3477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00000"/>
                          </a:solidFill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</a:tr>
              <a:tr h="3477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00000"/>
                          </a:solidFill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</a:tr>
              <a:tr h="6037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f00000"/>
                          </a:solidFill>
                          <a:latin typeface="Arial"/>
                        </a:rPr>
                        <a:t>0.5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f00000"/>
                          </a:solidFill>
                          <a:latin typeface="Arial"/>
                        </a:rPr>
                        <a:t>0.5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42" name="Table 4"/>
          <p:cNvGraphicFramePr/>
          <p:nvPr/>
        </p:nvGraphicFramePr>
        <p:xfrm>
          <a:off x="1545840" y="4355280"/>
          <a:ext cx="6095160" cy="1390680"/>
        </p:xfrm>
        <a:graphic>
          <a:graphicData uri="http://schemas.openxmlformats.org/drawingml/2006/table">
            <a:tbl>
              <a:tblPr/>
              <a:tblGrid>
                <a:gridCol w="761760"/>
                <a:gridCol w="761760"/>
                <a:gridCol w="761760"/>
                <a:gridCol w="761760"/>
                <a:gridCol w="761760"/>
                <a:gridCol w="761760"/>
                <a:gridCol w="761760"/>
                <a:gridCol w="763200"/>
              </a:tblGrid>
              <a:tr h="3477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B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C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F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H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</a:tr>
              <a:tr h="3477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00000"/>
                          </a:solidFill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</a:tr>
              <a:tr h="3477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00000"/>
                          </a:solidFill>
                          <a:latin typeface="Arial"/>
                        </a:rPr>
                        <a:t>0.5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00000"/>
                          </a:solidFill>
                          <a:latin typeface="Arial"/>
                        </a:rPr>
                        <a:t>0.5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</a:tr>
              <a:tr h="3477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00000"/>
                          </a:solidFill>
                          <a:latin typeface="Arial"/>
                        </a:rPr>
                        <a:t>0.5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00000"/>
                          </a:solidFill>
                          <a:latin typeface="Arial"/>
                        </a:rPr>
                        <a:t>0.25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00000"/>
                          </a:solidFill>
                          <a:latin typeface="Arial"/>
                        </a:rPr>
                        <a:t>0.25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timing>
    <p:tnLst>
      <p:par>
        <p:cTn id="1635" dur="indefinite" restart="never" nodeType="tmRoot">
          <p:childTnLst>
            <p:seq>
              <p:cTn id="16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CustomShape 1"/>
          <p:cNvSpPr/>
          <p:nvPr/>
        </p:nvSpPr>
        <p:spPr>
          <a:xfrm>
            <a:off x="251640" y="693720"/>
            <a:ext cx="8459640" cy="55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85ca"/>
                </a:solidFill>
                <a:latin typeface="Arial"/>
                <a:ea typeface="DejaVu Sans"/>
              </a:rPr>
              <a:t>The mapping model estimates the effect of each founder allele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144" name="CustomShape 2"/>
          <p:cNvSpPr/>
          <p:nvPr/>
        </p:nvSpPr>
        <p:spPr>
          <a:xfrm>
            <a:off x="5831280" y="5686920"/>
            <a:ext cx="25416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 u="sng">
                <a:solidFill>
                  <a:srgbClr val="0085ca"/>
                </a:solidFill>
                <a:uFillTx/>
                <a:latin typeface="Arial"/>
                <a:ea typeface="DejaVu Sans"/>
                <a:hlinkClick r:id="rId1"/>
              </a:rPr>
              <a:t>http://do.jax.org</a:t>
            </a:r>
            <a:r>
              <a:rPr b="0" lang="en-US" sz="2400" spc="-1" strike="noStrike">
                <a:solidFill>
                  <a:srgbClr val="2c2a29"/>
                </a:solidFill>
                <a:latin typeface="Arial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145" name="" descr=""/>
          <p:cNvPicPr/>
          <p:nvPr/>
        </p:nvPicPr>
        <p:blipFill>
          <a:blip r:embed="rId2"/>
          <a:stretch/>
        </p:blipFill>
        <p:spPr>
          <a:xfrm>
            <a:off x="1587600" y="1193760"/>
            <a:ext cx="6019200" cy="4977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37" dur="indefinite" restart="never" nodeType="tmRoot">
          <p:childTnLst>
            <p:seq>
              <p:cTn id="16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CustomShape 1"/>
          <p:cNvSpPr/>
          <p:nvPr/>
        </p:nvSpPr>
        <p:spPr>
          <a:xfrm>
            <a:off x="266760" y="390600"/>
            <a:ext cx="8609400" cy="59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85ca"/>
                </a:solidFill>
                <a:latin typeface="Arial"/>
                <a:ea typeface="DejaVu Sans"/>
              </a:rPr>
              <a:t>Mapping Additive Effects in F2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147" name="Content Placeholder 3" descr=""/>
          <p:cNvPicPr/>
          <p:nvPr/>
        </p:nvPicPr>
        <p:blipFill>
          <a:blip r:embed="rId1"/>
          <a:stretch/>
        </p:blipFill>
        <p:spPr>
          <a:xfrm>
            <a:off x="1892880" y="1810800"/>
            <a:ext cx="5357520" cy="4113720"/>
          </a:xfrm>
          <a:prstGeom prst="rect">
            <a:avLst/>
          </a:prstGeom>
          <a:ln>
            <a:noFill/>
          </a:ln>
        </p:spPr>
      </p:pic>
      <mc:AlternateContent>
        <mc:Choice xmlns:a14="http://schemas.microsoft.com/office/drawing/2010/main" Requires="a14">
          <p:sp>
            <p:nvSpPr>
              <p:cNvPr id="1148" name="Formula 2"/>
              <p:cNvSpPr txBox="1"/>
              <p:nvPr/>
            </p:nvSpPr>
            <p:spPr>
              <a:xfrm>
                <a:off x="2131200" y="1027080"/>
                <a:ext cx="4619160" cy="583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𝑦</m:t>
                        </m:r>
                      </m:e>
                      <m:sub>
                        <m:r>
                          <m:t xml:space="preserve">𝑖𝑚</m:t>
                        </m:r>
                      </m:sub>
                    </m:sSub>
                    <m:r>
                      <m:t xml:space="preserve">=</m:t>
                    </m:r>
                    <m:r>
                      <m:t xml:space="preserve">𝜇</m:t>
                    </m:r>
                    <m:r>
                      <m:t xml:space="preserve">+</m:t>
                    </m:r>
                    <m:sSub>
                      <m:e>
                        <m:r>
                          <m:t xml:space="preserve">𝑔</m:t>
                        </m:r>
                      </m:e>
                      <m:sub>
                        <m:r>
                          <m:t xml:space="preserve">𝑖𝑚</m:t>
                        </m:r>
                      </m:sub>
                    </m:sSub>
                    <m:sSub>
                      <m:e>
                        <m:r>
                          <m:t xml:space="preserve">𝛼</m:t>
                        </m:r>
                      </m:e>
                      <m:sub>
                        <m:r>
                          <m:t xml:space="preserve">𝑚</m:t>
                        </m:r>
                      </m:sub>
                    </m:sSub>
                    <m:r>
                      <m:t xml:space="preserve">+</m:t>
                    </m:r>
                    <m:sSub>
                      <m:e>
                        <m:r>
                          <m:t xml:space="preserve">𝜀</m:t>
                        </m:r>
                      </m:e>
                      <m:sub>
                        <m:r>
                          <m:t xml:space="preserve">𝑖𝑚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</p:spTree>
  </p:cSld>
  <p:timing>
    <p:tnLst>
      <p:par>
        <p:cTn id="1639" dur="indefinite" restart="never" nodeType="tmRoot">
          <p:childTnLst>
            <p:seq>
              <p:cTn id="16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CustomShape 1"/>
          <p:cNvSpPr/>
          <p:nvPr/>
        </p:nvSpPr>
        <p:spPr>
          <a:xfrm>
            <a:off x="304920" y="380880"/>
            <a:ext cx="8609400" cy="56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85ca"/>
                </a:solidFill>
                <a:latin typeface="Arial"/>
                <a:ea typeface="DejaVu Sans"/>
              </a:rPr>
              <a:t>Example: Coat Color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150" name="CustomShape 2"/>
          <p:cNvSpPr/>
          <p:nvPr/>
        </p:nvSpPr>
        <p:spPr>
          <a:xfrm>
            <a:off x="304920" y="1371600"/>
            <a:ext cx="8609400" cy="464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/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1"/>
              </a:buBlip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Coat color in ~150 DO mice recorded as:</a:t>
            </a:r>
            <a:endParaRPr b="0" lang="en-US" sz="2400" spc="-1" strike="noStrike">
              <a:latin typeface="Arial"/>
            </a:endParaRPr>
          </a:p>
          <a:p>
            <a:pPr lvl="1" marL="687240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b="0" lang="en-US" sz="2000" spc="-1" strike="noStrike">
                <a:solidFill>
                  <a:srgbClr val="333f48"/>
                </a:solidFill>
                <a:latin typeface="Arial"/>
                <a:ea typeface="DejaVu Sans"/>
              </a:rPr>
              <a:t>Albino</a:t>
            </a:r>
            <a:endParaRPr b="0" lang="en-US" sz="2000" spc="-1" strike="noStrike">
              <a:latin typeface="Arial"/>
            </a:endParaRPr>
          </a:p>
          <a:p>
            <a:pPr lvl="1" marL="687240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b="0" lang="en-US" sz="2000" spc="-1" strike="noStrike">
                <a:solidFill>
                  <a:srgbClr val="333f48"/>
                </a:solidFill>
                <a:latin typeface="Arial"/>
                <a:ea typeface="DejaVu Sans"/>
              </a:rPr>
              <a:t>Agouti</a:t>
            </a:r>
            <a:endParaRPr b="0" lang="en-US" sz="2000" spc="-1" strike="noStrike">
              <a:latin typeface="Arial"/>
            </a:endParaRPr>
          </a:p>
          <a:p>
            <a:pPr lvl="1" marL="687240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b="0" lang="en-US" sz="2000" spc="-1" strike="noStrike">
                <a:solidFill>
                  <a:srgbClr val="333f48"/>
                </a:solidFill>
                <a:latin typeface="Arial"/>
                <a:ea typeface="DejaVu Sans"/>
              </a:rPr>
              <a:t>Black</a:t>
            </a: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Mapped Albino and Black separately as binary traits.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3"/>
              </a:buBlip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Both are homozygous recessive traits.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4"/>
              </a:buBlip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Albino is epistatic to black.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641" dur="indefinite" restart="never" nodeType="tmRoot">
          <p:childTnLst>
            <p:seq>
              <p:cTn id="16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CustomShape 1"/>
          <p:cNvSpPr/>
          <p:nvPr/>
        </p:nvSpPr>
        <p:spPr>
          <a:xfrm>
            <a:off x="941400" y="274680"/>
            <a:ext cx="7884000" cy="57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85ca"/>
                </a:solidFill>
                <a:latin typeface="Arial"/>
                <a:ea typeface="DejaVu Sans"/>
              </a:rPr>
              <a:t>Linkage versus Association Mapping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152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EB1FCEBF-C555-4B71-80E4-E822DB30FE2D}" type="slidenum">
              <a:rPr b="0" lang="en-US" sz="1050" spc="-1" strike="noStrike">
                <a:solidFill>
                  <a:srgbClr val="333f48"/>
                </a:solidFill>
                <a:latin typeface="Arial"/>
                <a:ea typeface="DejaVu Sans"/>
              </a:rPr>
              <a:t>&lt;number&gt;</a:t>
            </a:fld>
            <a:endParaRPr b="0" lang="en-US" sz="1050" spc="-1" strike="noStrike">
              <a:latin typeface="Arial"/>
            </a:endParaRPr>
          </a:p>
        </p:txBody>
      </p:sp>
      <p:sp>
        <p:nvSpPr>
          <p:cNvPr id="1153" name="CustomShape 3"/>
          <p:cNvSpPr/>
          <p:nvPr/>
        </p:nvSpPr>
        <p:spPr>
          <a:xfrm>
            <a:off x="941400" y="1066680"/>
            <a:ext cx="7884000" cy="472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/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1"/>
              </a:buBlip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Linkage mapping associates the phenotype with a  </a:t>
            </a:r>
            <a:r>
              <a:rPr b="0" lang="en-US" sz="2400" spc="-1" strike="noStrike" u="sng">
                <a:solidFill>
                  <a:srgbClr val="333f48"/>
                </a:solidFill>
                <a:uFillTx/>
                <a:latin typeface="Arial"/>
                <a:ea typeface="DejaVu Sans"/>
              </a:rPr>
              <a:t>haplotype</a:t>
            </a: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.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Association mapping associates the phenotype with a </a:t>
            </a:r>
            <a:r>
              <a:rPr b="0" lang="en-US" sz="2400" spc="-1" strike="noStrike" u="sng">
                <a:solidFill>
                  <a:srgbClr val="333f48"/>
                </a:solidFill>
                <a:uFillTx/>
                <a:latin typeface="Arial"/>
                <a:ea typeface="DejaVu Sans"/>
              </a:rPr>
              <a:t>genomic variant</a:t>
            </a: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 (like a SNP).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643" dur="indefinite" restart="never" nodeType="tmRoot">
          <p:childTnLst>
            <p:seq>
              <p:cTn id="16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CustomShape 1"/>
          <p:cNvSpPr/>
          <p:nvPr/>
        </p:nvSpPr>
        <p:spPr>
          <a:xfrm rot="16200000">
            <a:off x="3790800" y="4505760"/>
            <a:ext cx="220500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2c2a29"/>
                </a:solidFill>
                <a:latin typeface="Arial"/>
                <a:ea typeface="DejaVu Sans"/>
              </a:rPr>
              <a:t>Svenson et.al. Genetics, 2011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155" name="CustomShape 2"/>
          <p:cNvSpPr/>
          <p:nvPr/>
        </p:nvSpPr>
        <p:spPr>
          <a:xfrm>
            <a:off x="1409760" y="371520"/>
            <a:ext cx="3189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Albino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156" name="Picture 2" descr=""/>
          <p:cNvPicPr/>
          <p:nvPr/>
        </p:nvPicPr>
        <p:blipFill>
          <a:blip r:embed="rId1"/>
          <a:stretch/>
        </p:blipFill>
        <p:spPr>
          <a:xfrm>
            <a:off x="6000840" y="2209680"/>
            <a:ext cx="1418040" cy="945000"/>
          </a:xfrm>
          <a:prstGeom prst="rect">
            <a:avLst/>
          </a:prstGeom>
          <a:ln w="9360">
            <a:noFill/>
          </a:ln>
        </p:spPr>
      </p:pic>
      <p:pic>
        <p:nvPicPr>
          <p:cNvPr id="1157" name="Picture 5" descr=""/>
          <p:cNvPicPr/>
          <p:nvPr/>
        </p:nvPicPr>
        <p:blipFill>
          <a:blip r:embed="rId2"/>
          <a:stretch/>
        </p:blipFill>
        <p:spPr>
          <a:xfrm>
            <a:off x="5695920" y="3990960"/>
            <a:ext cx="2056320" cy="1370520"/>
          </a:xfrm>
          <a:prstGeom prst="rect">
            <a:avLst/>
          </a:prstGeom>
          <a:ln w="9360">
            <a:noFill/>
          </a:ln>
        </p:spPr>
      </p:pic>
      <p:pic>
        <p:nvPicPr>
          <p:cNvPr id="1158" name="Content Placeholder 25" descr=""/>
          <p:cNvPicPr/>
          <p:nvPr/>
        </p:nvPicPr>
        <p:blipFill>
          <a:blip r:embed="rId3"/>
          <a:stretch/>
        </p:blipFill>
        <p:spPr>
          <a:xfrm>
            <a:off x="1085760" y="798120"/>
            <a:ext cx="3580200" cy="5127480"/>
          </a:xfrm>
          <a:prstGeom prst="rect">
            <a:avLst/>
          </a:prstGeom>
          <a:ln>
            <a:noFill/>
          </a:ln>
        </p:spPr>
      </p:pic>
      <p:sp>
        <p:nvSpPr>
          <p:cNvPr id="1159" name="CustomShape 3"/>
          <p:cNvSpPr/>
          <p:nvPr/>
        </p:nvSpPr>
        <p:spPr>
          <a:xfrm>
            <a:off x="6134040" y="3105000"/>
            <a:ext cx="11037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A/J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60" name="CustomShape 4"/>
          <p:cNvSpPr/>
          <p:nvPr/>
        </p:nvSpPr>
        <p:spPr>
          <a:xfrm>
            <a:off x="5743440" y="5343480"/>
            <a:ext cx="20181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NOD/ShiLtJ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61" name="CustomShape 5"/>
          <p:cNvSpPr/>
          <p:nvPr/>
        </p:nvSpPr>
        <p:spPr>
          <a:xfrm>
            <a:off x="2181240" y="5200560"/>
            <a:ext cx="8085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Tyr</a:t>
            </a:r>
            <a:r>
              <a:rPr b="0" lang="en-US" sz="1800" spc="-1" strike="noStrike" baseline="30000">
                <a:solidFill>
                  <a:srgbClr val="2c2a29"/>
                </a:solidFill>
                <a:latin typeface="Arial"/>
                <a:ea typeface="DejaVu Sans"/>
              </a:rPr>
              <a:t>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62" name="CustomShape 6"/>
          <p:cNvSpPr/>
          <p:nvPr/>
        </p:nvSpPr>
        <p:spPr>
          <a:xfrm>
            <a:off x="2857680" y="5543640"/>
            <a:ext cx="560880" cy="27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63" name="CustomShape 7"/>
          <p:cNvSpPr/>
          <p:nvPr/>
        </p:nvSpPr>
        <p:spPr>
          <a:xfrm>
            <a:off x="7574040" y="2432520"/>
            <a:ext cx="438840" cy="412920"/>
          </a:xfrm>
          <a:prstGeom prst="rect">
            <a:avLst/>
          </a:prstGeom>
          <a:solidFill>
            <a:srgbClr val="ffff00"/>
          </a:solidFill>
          <a:ln w="28440"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4" name="CustomShape 8"/>
          <p:cNvSpPr/>
          <p:nvPr/>
        </p:nvSpPr>
        <p:spPr>
          <a:xfrm>
            <a:off x="7873200" y="4413960"/>
            <a:ext cx="438840" cy="412920"/>
          </a:xfrm>
          <a:prstGeom prst="rect">
            <a:avLst/>
          </a:prstGeom>
          <a:solidFill>
            <a:srgbClr val="3333ff"/>
          </a:solidFill>
          <a:ln w="28440"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timing>
    <p:tnLst>
      <p:par>
        <p:cTn id="1645" dur="indefinite" restart="never" nodeType="tmRoot">
          <p:childTnLst>
            <p:seq>
              <p:cTn id="1646" dur="indefinite" nodeType="mainSeq">
                <p:childTnLst>
                  <p:par>
                    <p:cTn id="1647" fill="hold">
                      <p:stCondLst>
                        <p:cond delay="indefinite"/>
                      </p:stCondLst>
                      <p:childTnLst>
                        <p:par>
                          <p:cTn id="1648" fill="hold">
                            <p:stCondLst>
                              <p:cond delay="0"/>
                            </p:stCondLst>
                            <p:childTnLst>
                              <p:par>
                                <p:cTn id="1649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1651" dur="50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2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1654" dur="50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5" fill="hold">
                      <p:stCondLst>
                        <p:cond delay="indefinite"/>
                      </p:stCondLst>
                      <p:childTnLst>
                        <p:par>
                          <p:cTn id="1656" fill="hold">
                            <p:stCondLst>
                              <p:cond delay="0"/>
                            </p:stCondLst>
                            <p:childTnLst>
                              <p:par>
                                <p:cTn id="1657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1659" dur="50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0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1662" dur="50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3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1665" dur="50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6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1668" dur="50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9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1671" dur="5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2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1674" dur="500"/>
                                        <p:tgtEl>
                                          <p:spTgt spid="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312120" y="111240"/>
            <a:ext cx="8678160" cy="48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600" spc="-1" strike="noStrike">
                <a:solidFill>
                  <a:srgbClr val="0085ca"/>
                </a:solidFill>
                <a:latin typeface="Arial"/>
                <a:ea typeface="ＭＳ Ｐゴシック"/>
              </a:rPr>
              <a:t>Classical inbred strains have limited genetic diversity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5749560" y="6018120"/>
            <a:ext cx="237456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2c2a29"/>
                </a:solidFill>
                <a:latin typeface="Arial"/>
                <a:ea typeface="ＭＳ Ｐゴシック"/>
              </a:rPr>
              <a:t>Yang et.at., </a:t>
            </a:r>
            <a:r>
              <a:rPr b="0" i="1" lang="en-US" sz="1400" spc="-1" strike="noStrike">
                <a:solidFill>
                  <a:srgbClr val="2c2a29"/>
                </a:solidFill>
                <a:latin typeface="Arial"/>
                <a:ea typeface="ＭＳ Ｐゴシック"/>
              </a:rPr>
              <a:t>Nat. Gen. </a:t>
            </a:r>
            <a:r>
              <a:rPr b="0" lang="en-US" sz="1400" spc="-1" strike="noStrike">
                <a:solidFill>
                  <a:srgbClr val="2c2a29"/>
                </a:solidFill>
                <a:latin typeface="Arial"/>
                <a:ea typeface="ＭＳ Ｐゴシック"/>
              </a:rPr>
              <a:t>2011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87" name="Picture 2" descr=""/>
          <p:cNvPicPr/>
          <p:nvPr/>
        </p:nvPicPr>
        <p:blipFill>
          <a:blip r:embed="rId1"/>
          <a:stretch/>
        </p:blipFill>
        <p:spPr>
          <a:xfrm>
            <a:off x="2252880" y="735120"/>
            <a:ext cx="4732920" cy="5377680"/>
          </a:xfrm>
          <a:prstGeom prst="rect">
            <a:avLst/>
          </a:prstGeom>
          <a:ln>
            <a:noFill/>
          </a:ln>
        </p:spPr>
      </p:pic>
      <p:sp>
        <p:nvSpPr>
          <p:cNvPr id="288" name="CustomShape 3"/>
          <p:cNvSpPr/>
          <p:nvPr/>
        </p:nvSpPr>
        <p:spPr>
          <a:xfrm>
            <a:off x="295920" y="1147320"/>
            <a:ext cx="249840" cy="231840"/>
          </a:xfrm>
          <a:prstGeom prst="rect">
            <a:avLst/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" name="CustomShape 4"/>
          <p:cNvSpPr/>
          <p:nvPr/>
        </p:nvSpPr>
        <p:spPr>
          <a:xfrm>
            <a:off x="295920" y="1461240"/>
            <a:ext cx="249840" cy="231840"/>
          </a:xfrm>
          <a:prstGeom prst="rect">
            <a:avLst/>
          </a:prstGeom>
          <a:solidFill>
            <a:srgbClr val="00b050"/>
          </a:solidFill>
          <a:ln w="28440">
            <a:solidFill>
              <a:srgbClr val="00b05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0" name="CustomShape 5"/>
          <p:cNvSpPr/>
          <p:nvPr/>
        </p:nvSpPr>
        <p:spPr>
          <a:xfrm>
            <a:off x="295920" y="833760"/>
            <a:ext cx="249840" cy="23184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440">
            <a:solidFill>
              <a:schemeClr val="accent1">
                <a:lumMod val="75000"/>
              </a:schemeClr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" name="CustomShape 6"/>
          <p:cNvSpPr/>
          <p:nvPr/>
        </p:nvSpPr>
        <p:spPr>
          <a:xfrm>
            <a:off x="573840" y="779760"/>
            <a:ext cx="185472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1600" spc="-1" strike="noStrike">
                <a:solidFill>
                  <a:srgbClr val="2c2a29"/>
                </a:solidFill>
                <a:latin typeface="Arial"/>
                <a:ea typeface="DejaVu Sans"/>
              </a:rPr>
              <a:t>M.m. domesticus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2" name="CustomShape 7"/>
          <p:cNvSpPr/>
          <p:nvPr/>
        </p:nvSpPr>
        <p:spPr>
          <a:xfrm>
            <a:off x="564840" y="1093680"/>
            <a:ext cx="185472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1600" spc="-1" strike="noStrike">
                <a:solidFill>
                  <a:srgbClr val="2c2a29"/>
                </a:solidFill>
                <a:latin typeface="Arial"/>
                <a:ea typeface="DejaVu Sans"/>
              </a:rPr>
              <a:t>M.m. musculus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CustomShape 8"/>
          <p:cNvSpPr/>
          <p:nvPr/>
        </p:nvSpPr>
        <p:spPr>
          <a:xfrm>
            <a:off x="564840" y="1416600"/>
            <a:ext cx="185472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1600" spc="-1" strike="noStrike">
                <a:solidFill>
                  <a:srgbClr val="2c2a29"/>
                </a:solidFill>
                <a:latin typeface="Arial"/>
                <a:ea typeface="DejaVu Sans"/>
              </a:rPr>
              <a:t>M.m. castaneus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4" name="CustomShape 9"/>
          <p:cNvSpPr/>
          <p:nvPr/>
        </p:nvSpPr>
        <p:spPr>
          <a:xfrm>
            <a:off x="6482520" y="4101120"/>
            <a:ext cx="1746000" cy="91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Classical Inbred Lab Strains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5" name="CustomShape 10"/>
          <p:cNvSpPr/>
          <p:nvPr/>
        </p:nvSpPr>
        <p:spPr>
          <a:xfrm>
            <a:off x="6627600" y="2167200"/>
            <a:ext cx="1746000" cy="638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Wild Derived Inbred Strains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6" name="CustomShape 11"/>
          <p:cNvSpPr/>
          <p:nvPr/>
        </p:nvSpPr>
        <p:spPr>
          <a:xfrm>
            <a:off x="6657120" y="1037160"/>
            <a:ext cx="1746000" cy="638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Wild Caught Mice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5" name="Content Placeholder 22" descr=""/>
          <p:cNvPicPr/>
          <p:nvPr/>
        </p:nvPicPr>
        <p:blipFill>
          <a:blip r:embed="rId1"/>
          <a:stretch/>
        </p:blipFill>
        <p:spPr>
          <a:xfrm>
            <a:off x="1117080" y="828360"/>
            <a:ext cx="3539520" cy="5104440"/>
          </a:xfrm>
          <a:prstGeom prst="rect">
            <a:avLst/>
          </a:prstGeom>
          <a:ln>
            <a:noFill/>
          </a:ln>
        </p:spPr>
      </p:pic>
      <p:sp>
        <p:nvSpPr>
          <p:cNvPr id="1166" name="CustomShape 1"/>
          <p:cNvSpPr/>
          <p:nvPr/>
        </p:nvSpPr>
        <p:spPr>
          <a:xfrm rot="16200000">
            <a:off x="3771720" y="4591440"/>
            <a:ext cx="220500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2c2a29"/>
                </a:solidFill>
                <a:latin typeface="Arial"/>
                <a:ea typeface="DejaVu Sans"/>
              </a:rPr>
              <a:t>Svenson et.al. Genetics, 2011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167" name="CustomShape 2"/>
          <p:cNvSpPr/>
          <p:nvPr/>
        </p:nvSpPr>
        <p:spPr>
          <a:xfrm>
            <a:off x="1285920" y="390600"/>
            <a:ext cx="32659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Black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68" name="CustomShape 3"/>
          <p:cNvSpPr/>
          <p:nvPr/>
        </p:nvSpPr>
        <p:spPr>
          <a:xfrm>
            <a:off x="3324240" y="5105520"/>
            <a:ext cx="4086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69" name="CustomShape 4"/>
          <p:cNvSpPr/>
          <p:nvPr/>
        </p:nvSpPr>
        <p:spPr>
          <a:xfrm>
            <a:off x="3657600" y="5486400"/>
            <a:ext cx="599040" cy="332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170" name="Picture 2" descr=""/>
          <p:cNvPicPr/>
          <p:nvPr/>
        </p:nvPicPr>
        <p:blipFill>
          <a:blip r:embed="rId2"/>
          <a:stretch/>
        </p:blipFill>
        <p:spPr>
          <a:xfrm>
            <a:off x="6048360" y="2562120"/>
            <a:ext cx="1418040" cy="945000"/>
          </a:xfrm>
          <a:prstGeom prst="rect">
            <a:avLst/>
          </a:prstGeom>
          <a:ln w="9360">
            <a:noFill/>
          </a:ln>
        </p:spPr>
      </p:pic>
      <p:sp>
        <p:nvSpPr>
          <p:cNvPr id="1171" name="CustomShape 5"/>
          <p:cNvSpPr/>
          <p:nvPr/>
        </p:nvSpPr>
        <p:spPr>
          <a:xfrm>
            <a:off x="6210360" y="3524400"/>
            <a:ext cx="11037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A/J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172" name="Picture 7" descr=""/>
          <p:cNvPicPr/>
          <p:nvPr/>
        </p:nvPicPr>
        <p:blipFill>
          <a:blip r:embed="rId3"/>
          <a:stretch/>
        </p:blipFill>
        <p:spPr>
          <a:xfrm>
            <a:off x="5838840" y="4376880"/>
            <a:ext cx="2380320" cy="960840"/>
          </a:xfrm>
          <a:prstGeom prst="rect">
            <a:avLst/>
          </a:prstGeom>
          <a:ln w="9360">
            <a:noFill/>
          </a:ln>
        </p:spPr>
      </p:pic>
      <p:sp>
        <p:nvSpPr>
          <p:cNvPr id="1173" name="CustomShape 6"/>
          <p:cNvSpPr/>
          <p:nvPr/>
        </p:nvSpPr>
        <p:spPr>
          <a:xfrm>
            <a:off x="6058080" y="5229360"/>
            <a:ext cx="1599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C57BL/6J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74" name="CustomShape 7"/>
          <p:cNvSpPr/>
          <p:nvPr/>
        </p:nvSpPr>
        <p:spPr>
          <a:xfrm>
            <a:off x="7658280" y="2786400"/>
            <a:ext cx="438840" cy="412920"/>
          </a:xfrm>
          <a:prstGeom prst="rect">
            <a:avLst/>
          </a:prstGeom>
          <a:solidFill>
            <a:srgbClr val="ffff00"/>
          </a:solidFill>
          <a:ln w="28440"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5" name="CustomShape 8"/>
          <p:cNvSpPr/>
          <p:nvPr/>
        </p:nvSpPr>
        <p:spPr>
          <a:xfrm>
            <a:off x="8250480" y="4551840"/>
            <a:ext cx="438840" cy="412920"/>
          </a:xfrm>
          <a:prstGeom prst="rect">
            <a:avLst/>
          </a:prstGeom>
          <a:solidFill>
            <a:schemeClr val="bg2"/>
          </a:solidFill>
          <a:ln w="28440"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timing>
    <p:tnLst>
      <p:par>
        <p:cTn id="1675" dur="indefinite" restart="never" nodeType="tmRoot">
          <p:childTnLst>
            <p:seq>
              <p:cTn id="1676" dur="indefinite" nodeType="mainSeq">
                <p:childTnLst>
                  <p:par>
                    <p:cTn id="1677" fill="hold">
                      <p:stCondLst>
                        <p:cond delay="indefinite"/>
                      </p:stCondLst>
                      <p:childTnLst>
                        <p:par>
                          <p:cTn id="1678" fill="hold">
                            <p:stCondLst>
                              <p:cond delay="0"/>
                            </p:stCondLst>
                            <p:childTnLst>
                              <p:par>
                                <p:cTn id="1679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1681" dur="500"/>
                                        <p:tgtEl>
                                          <p:spTgt spid="1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2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1684" dur="500"/>
                                        <p:tgtEl>
                                          <p:spTgt spid="1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5" fill="hold">
                      <p:stCondLst>
                        <p:cond delay="indefinite"/>
                      </p:stCondLst>
                      <p:childTnLst>
                        <p:par>
                          <p:cTn id="1686" fill="hold">
                            <p:stCondLst>
                              <p:cond delay="0"/>
                            </p:stCondLst>
                            <p:childTnLst>
                              <p:par>
                                <p:cTn id="1687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1689" dur="500"/>
                                        <p:tgtEl>
                                          <p:spTgt spid="1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0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1692" dur="500"/>
                                        <p:tgtEl>
                                          <p:spTgt spid="1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3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1695" dur="500"/>
                                        <p:tgtEl>
                                          <p:spTgt spid="1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6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1698" dur="500"/>
                                        <p:tgtEl>
                                          <p:spTgt spid="1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9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1701" dur="500"/>
                                        <p:tgtEl>
                                          <p:spTgt spid="1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2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1704" dur="500"/>
                                        <p:tgtEl>
                                          <p:spTgt spid="1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CustomShape 1"/>
          <p:cNvSpPr/>
          <p:nvPr/>
        </p:nvSpPr>
        <p:spPr>
          <a:xfrm>
            <a:off x="632520" y="274680"/>
            <a:ext cx="8192880" cy="65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85ca"/>
                </a:solidFill>
                <a:latin typeface="Arial"/>
                <a:ea typeface="DejaVu Sans"/>
              </a:rPr>
              <a:t>Modifier mapping using the DO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177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F5C3852E-C5BD-4B01-A809-CACF92CB6E93}" type="slidenum">
              <a:rPr b="0" lang="en-US" sz="1050" spc="-1" strike="noStrike">
                <a:solidFill>
                  <a:srgbClr val="333f48"/>
                </a:solidFill>
                <a:latin typeface="Arial"/>
                <a:ea typeface="DejaVu Sans"/>
              </a:rPr>
              <a:t>&lt;number&gt;</a:t>
            </a:fld>
            <a:endParaRPr b="0" lang="en-US" sz="1050" spc="-1" strike="noStrike">
              <a:latin typeface="Arial"/>
            </a:endParaRPr>
          </a:p>
        </p:txBody>
      </p:sp>
      <p:grpSp>
        <p:nvGrpSpPr>
          <p:cNvPr id="1178" name="Group 3"/>
          <p:cNvGrpSpPr/>
          <p:nvPr/>
        </p:nvGrpSpPr>
        <p:grpSpPr>
          <a:xfrm>
            <a:off x="632520" y="929520"/>
            <a:ext cx="4937040" cy="1454400"/>
            <a:chOff x="632520" y="929520"/>
            <a:chExt cx="4937040" cy="1454400"/>
          </a:xfrm>
        </p:grpSpPr>
        <p:pic>
          <p:nvPicPr>
            <p:cNvPr id="1179" name="Picture 4" descr=""/>
            <p:cNvPicPr/>
            <p:nvPr/>
          </p:nvPicPr>
          <p:blipFill>
            <a:blip r:embed="rId1"/>
            <a:stretch/>
          </p:blipFill>
          <p:spPr>
            <a:xfrm>
              <a:off x="632520" y="929520"/>
              <a:ext cx="4937040" cy="12106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80" name="Picture 5" descr=""/>
            <p:cNvPicPr/>
            <p:nvPr/>
          </p:nvPicPr>
          <p:blipFill>
            <a:blip r:embed="rId2"/>
            <a:stretch/>
          </p:blipFill>
          <p:spPr>
            <a:xfrm>
              <a:off x="632520" y="2141280"/>
              <a:ext cx="2864160" cy="2426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181" name="Picture 7" descr=""/>
          <p:cNvPicPr/>
          <p:nvPr/>
        </p:nvPicPr>
        <p:blipFill>
          <a:blip r:embed="rId3"/>
          <a:stretch/>
        </p:blipFill>
        <p:spPr>
          <a:xfrm>
            <a:off x="3873960" y="2053440"/>
            <a:ext cx="5055480" cy="4693680"/>
          </a:xfrm>
          <a:prstGeom prst="rect">
            <a:avLst/>
          </a:prstGeom>
          <a:ln>
            <a:noFill/>
          </a:ln>
        </p:spPr>
      </p:pic>
      <p:sp>
        <p:nvSpPr>
          <p:cNvPr id="1182" name="CustomShape 4"/>
          <p:cNvSpPr/>
          <p:nvPr/>
        </p:nvSpPr>
        <p:spPr>
          <a:xfrm>
            <a:off x="2260080" y="2725920"/>
            <a:ext cx="113400" cy="2856600"/>
          </a:xfrm>
          <a:prstGeom prst="rect">
            <a:avLst/>
          </a:prstGeom>
          <a:solidFill>
            <a:schemeClr val="bg2"/>
          </a:solidFill>
          <a:ln w="28440">
            <a:solidFill>
              <a:schemeClr val="bg2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3" name="CustomShape 5"/>
          <p:cNvSpPr/>
          <p:nvPr/>
        </p:nvSpPr>
        <p:spPr>
          <a:xfrm>
            <a:off x="2442960" y="2725920"/>
            <a:ext cx="113400" cy="2856600"/>
          </a:xfrm>
          <a:prstGeom prst="rect">
            <a:avLst/>
          </a:prstGeom>
          <a:solidFill>
            <a:schemeClr val="bg2"/>
          </a:solidFill>
          <a:ln w="28440">
            <a:solidFill>
              <a:schemeClr val="bg2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4" name="CustomShape 6"/>
          <p:cNvSpPr/>
          <p:nvPr/>
        </p:nvSpPr>
        <p:spPr>
          <a:xfrm>
            <a:off x="2444400" y="2872800"/>
            <a:ext cx="111960" cy="613440"/>
          </a:xfrm>
          <a:prstGeom prst="rect">
            <a:avLst/>
          </a:prstGeom>
          <a:solidFill>
            <a:schemeClr val="accent3"/>
          </a:solidFill>
          <a:ln w="28440">
            <a:solidFill>
              <a:schemeClr val="accent3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5" name="CustomShape 7"/>
          <p:cNvSpPr/>
          <p:nvPr/>
        </p:nvSpPr>
        <p:spPr>
          <a:xfrm>
            <a:off x="2444400" y="3487320"/>
            <a:ext cx="111960" cy="246600"/>
          </a:xfrm>
          <a:prstGeom prst="rect">
            <a:avLst/>
          </a:prstGeom>
          <a:solidFill>
            <a:srgbClr val="cc00ff"/>
          </a:solidFill>
          <a:ln w="28440">
            <a:solidFill>
              <a:srgbClr val="cc00ff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6" name="CustomShape 8"/>
          <p:cNvSpPr/>
          <p:nvPr/>
        </p:nvSpPr>
        <p:spPr>
          <a:xfrm>
            <a:off x="2444400" y="3845520"/>
            <a:ext cx="111960" cy="88560"/>
          </a:xfrm>
          <a:prstGeom prst="rect">
            <a:avLst/>
          </a:prstGeom>
          <a:solidFill>
            <a:schemeClr val="accent1"/>
          </a:solidFill>
          <a:ln w="28440">
            <a:solidFill>
              <a:schemeClr val="accent1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7" name="CustomShape 9"/>
          <p:cNvSpPr/>
          <p:nvPr/>
        </p:nvSpPr>
        <p:spPr>
          <a:xfrm>
            <a:off x="2444400" y="5335920"/>
            <a:ext cx="111960" cy="246600"/>
          </a:xfrm>
          <a:prstGeom prst="rect">
            <a:avLst/>
          </a:prstGeom>
          <a:solidFill>
            <a:srgbClr val="00b050"/>
          </a:solidFill>
          <a:ln w="28440">
            <a:solidFill>
              <a:srgbClr val="00b05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8" name="CustomShape 10"/>
          <p:cNvSpPr/>
          <p:nvPr/>
        </p:nvSpPr>
        <p:spPr>
          <a:xfrm>
            <a:off x="2444400" y="4925520"/>
            <a:ext cx="111960" cy="4093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440">
            <a:solidFill>
              <a:schemeClr val="accent2">
                <a:lumMod val="60000"/>
                <a:lumOff val="40000"/>
              </a:schemeClr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9" name="CustomShape 11"/>
          <p:cNvSpPr/>
          <p:nvPr/>
        </p:nvSpPr>
        <p:spPr>
          <a:xfrm>
            <a:off x="2442960" y="4406760"/>
            <a:ext cx="113400" cy="127080"/>
          </a:xfrm>
          <a:prstGeom prst="rect">
            <a:avLst/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90" name="CustomShape 12"/>
          <p:cNvSpPr/>
          <p:nvPr/>
        </p:nvSpPr>
        <p:spPr>
          <a:xfrm>
            <a:off x="2444400" y="4021560"/>
            <a:ext cx="111960" cy="2466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440">
            <a:solidFill>
              <a:schemeClr val="accent5">
                <a:lumMod val="40000"/>
                <a:lumOff val="60000"/>
              </a:schemeClr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91" name="CustomShape 13"/>
          <p:cNvSpPr/>
          <p:nvPr/>
        </p:nvSpPr>
        <p:spPr>
          <a:xfrm>
            <a:off x="2444040" y="4504680"/>
            <a:ext cx="107280" cy="419760"/>
          </a:xfrm>
          <a:prstGeom prst="rect">
            <a:avLst/>
          </a:prstGeom>
          <a:solidFill>
            <a:schemeClr val="accent3"/>
          </a:solidFill>
          <a:ln w="28440">
            <a:solidFill>
              <a:schemeClr val="accent3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92" name="CustomShape 14"/>
          <p:cNvSpPr/>
          <p:nvPr/>
        </p:nvSpPr>
        <p:spPr>
          <a:xfrm>
            <a:off x="2260080" y="3072960"/>
            <a:ext cx="113400" cy="990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93" name="CustomShape 15"/>
          <p:cNvSpPr/>
          <p:nvPr/>
        </p:nvSpPr>
        <p:spPr>
          <a:xfrm>
            <a:off x="1271520" y="2945880"/>
            <a:ext cx="12258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TRAMP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705" dur="indefinite" restart="never" nodeType="tmRoot">
          <p:childTnLst>
            <p:seq>
              <p:cTn id="170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CustomShape 1"/>
          <p:cNvSpPr/>
          <p:nvPr/>
        </p:nvSpPr>
        <p:spPr>
          <a:xfrm>
            <a:off x="730080" y="274680"/>
            <a:ext cx="8095680" cy="5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85ca"/>
                </a:solidFill>
                <a:latin typeface="Arial"/>
                <a:ea typeface="DejaVu Sans"/>
              </a:rPr>
              <a:t>Summary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195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0AFA809-0329-48A3-995F-1C90F0F2A32E}" type="slidenum">
              <a:rPr b="0" lang="en-US" sz="1050" spc="-1" strike="noStrike">
                <a:solidFill>
                  <a:srgbClr val="333f48"/>
                </a:solidFill>
                <a:latin typeface="Arial"/>
                <a:ea typeface="DejaVu Sans"/>
              </a:rPr>
              <a:t>&lt;number&gt;</a:t>
            </a:fld>
            <a:endParaRPr b="0" lang="en-US" sz="1050" spc="-1" strike="noStrike">
              <a:latin typeface="Arial"/>
            </a:endParaRPr>
          </a:p>
        </p:txBody>
      </p:sp>
      <p:sp>
        <p:nvSpPr>
          <p:cNvPr id="1196" name="CustomShape 3"/>
          <p:cNvSpPr/>
          <p:nvPr/>
        </p:nvSpPr>
        <p:spPr>
          <a:xfrm>
            <a:off x="730080" y="1058760"/>
            <a:ext cx="8095680" cy="494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/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1"/>
              </a:buBlip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DO mice are genotyped using a microarray with ~140,000 SNPs.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The genomes of DO mice can be reconstructed in terms of the eight founder haplotypes.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3"/>
              </a:buBlip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The DO has balanced allele frequencies, which maximizes the number of SNPs that we can use in mapping.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4"/>
              </a:buBlip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We can estimate the effects of the eight founder alleles in the DO.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5"/>
              </a:buBlip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Modifiers of </a:t>
            </a:r>
            <a:r>
              <a:rPr b="0" lang="en-US" sz="2400" spc="-1" strike="noStrike" u="sng">
                <a:solidFill>
                  <a:srgbClr val="333f48"/>
                </a:solidFill>
                <a:uFillTx/>
                <a:latin typeface="Arial"/>
                <a:ea typeface="DejaVu Sans"/>
              </a:rPr>
              <a:t>dominant</a:t>
            </a: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 genes can be mapped using DO F1s.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707" dur="indefinite" restart="never" nodeType="tmRoot">
          <p:childTnLst>
            <p:seq>
              <p:cTn id="170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CustomShape 1"/>
          <p:cNvSpPr/>
          <p:nvPr/>
        </p:nvSpPr>
        <p:spPr>
          <a:xfrm>
            <a:off x="941400" y="274680"/>
            <a:ext cx="7884000" cy="57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85ca"/>
                </a:solidFill>
                <a:latin typeface="Arial"/>
                <a:ea typeface="DejaVu Sans"/>
              </a:rPr>
              <a:t>Outline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198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E56ED1FC-9431-41AA-8175-E38DEF66601D}" type="slidenum">
              <a:rPr b="0" lang="en-US" sz="1050" spc="-1" strike="noStrike">
                <a:solidFill>
                  <a:srgbClr val="333f48"/>
                </a:solidFill>
                <a:latin typeface="Arial"/>
                <a:ea typeface="DejaVu Sans"/>
              </a:rPr>
              <a:t>&lt;number&gt;</a:t>
            </a:fld>
            <a:endParaRPr b="0" lang="en-US" sz="1050" spc="-1" strike="noStrike">
              <a:latin typeface="Arial"/>
            </a:endParaRPr>
          </a:p>
        </p:txBody>
      </p:sp>
      <p:sp>
        <p:nvSpPr>
          <p:cNvPr id="1199" name="CustomShape 3"/>
          <p:cNvSpPr/>
          <p:nvPr/>
        </p:nvSpPr>
        <p:spPr>
          <a:xfrm>
            <a:off x="941400" y="876600"/>
            <a:ext cx="7884000" cy="525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/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1"/>
              </a:buBlip>
            </a:pPr>
            <a:r>
              <a:rPr b="0" lang="en-US" sz="2400" spc="-1" strike="noStrike">
                <a:solidFill>
                  <a:srgbClr val="ccc9c8"/>
                </a:solidFill>
                <a:latin typeface="Arial"/>
                <a:ea typeface="DejaVu Sans"/>
              </a:rPr>
              <a:t>Laboratory mice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b="0" lang="en-US" sz="2400" spc="-1" strike="noStrike">
                <a:solidFill>
                  <a:srgbClr val="ccc9c8"/>
                </a:solidFill>
                <a:latin typeface="Arial"/>
                <a:ea typeface="DejaVu Sans"/>
              </a:rPr>
              <a:t>QTL mapping in two parent crosses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3"/>
              </a:buBlip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QTL mapping in eight parent crosses</a:t>
            </a:r>
            <a:endParaRPr b="0" lang="en-US" sz="2400" spc="-1" strike="noStrike">
              <a:latin typeface="Arial"/>
            </a:endParaRPr>
          </a:p>
          <a:p>
            <a:pPr lvl="1" marL="687240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b="0" lang="en-US" sz="2000" spc="-1" strike="noStrike">
                <a:solidFill>
                  <a:srgbClr val="ccc9c8"/>
                </a:solidFill>
                <a:latin typeface="Arial"/>
                <a:ea typeface="DejaVu Sans"/>
              </a:rPr>
              <a:t>Genotyping</a:t>
            </a:r>
            <a:endParaRPr b="0" lang="en-US" sz="2000" spc="-1" strike="noStrike">
              <a:latin typeface="Arial"/>
            </a:endParaRPr>
          </a:p>
          <a:p>
            <a:pPr lvl="1" marL="687240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b="0" lang="en-US" sz="2000" spc="-1" strike="noStrike">
                <a:solidFill>
                  <a:srgbClr val="cccccc"/>
                </a:solidFill>
                <a:latin typeface="Arial"/>
                <a:ea typeface="DejaVu Sans"/>
              </a:rPr>
              <a:t>Mapping</a:t>
            </a: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4"/>
              </a:buBlip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Diversity Outbred QTL mapping example</a:t>
            </a:r>
            <a:endParaRPr b="0" lang="en-US" sz="2400" spc="-1" strike="noStrike">
              <a:latin typeface="Arial"/>
            </a:endParaRPr>
          </a:p>
          <a:p>
            <a:pPr lvl="1" marL="687240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Chemotherapy Toxicity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1709" dur="indefinite" restart="never" nodeType="tmRoot">
          <p:childTnLst>
            <p:seq>
              <p:cTn id="17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CustomShape 1"/>
          <p:cNvSpPr/>
          <p:nvPr/>
        </p:nvSpPr>
        <p:spPr>
          <a:xfrm>
            <a:off x="646560" y="293400"/>
            <a:ext cx="8315640" cy="89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85ca"/>
                </a:solidFill>
                <a:latin typeface="Arial"/>
              </a:rPr>
              <a:t>Chemotherapy drugs cause a wide range of toxicities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201" name="CustomShape 2"/>
          <p:cNvSpPr/>
          <p:nvPr/>
        </p:nvSpPr>
        <p:spPr>
          <a:xfrm>
            <a:off x="6692760" y="627984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A6D68775-29B7-4303-BF4B-2335EB99FE54}" type="slidenum">
              <a:rPr b="0" lang="en-US" sz="1050" spc="-1" strike="noStrike">
                <a:solidFill>
                  <a:srgbClr val="333f48"/>
                </a:solidFill>
                <a:latin typeface="Arial"/>
              </a:rPr>
              <a:t>&lt;number&gt;</a:t>
            </a:fld>
            <a:endParaRPr b="0" lang="en-US" sz="1050" spc="-1" strike="noStrike">
              <a:latin typeface="Arial"/>
            </a:endParaRPr>
          </a:p>
        </p:txBody>
      </p:sp>
      <p:pic>
        <p:nvPicPr>
          <p:cNvPr id="1202" name="Content Placeholder 8" descr=""/>
          <p:cNvPicPr/>
          <p:nvPr/>
        </p:nvPicPr>
        <p:blipFill>
          <a:blip r:embed="rId1"/>
          <a:stretch/>
        </p:blipFill>
        <p:spPr>
          <a:xfrm>
            <a:off x="1828800" y="1289880"/>
            <a:ext cx="5577480" cy="5124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11" dur="indefinite" restart="never" nodeType="tmRoot">
          <p:childTnLst>
            <p:seq>
              <p:cTn id="17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CustomShape 1"/>
          <p:cNvSpPr/>
          <p:nvPr/>
        </p:nvSpPr>
        <p:spPr>
          <a:xfrm>
            <a:off x="662040" y="294840"/>
            <a:ext cx="8163720" cy="89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85ca"/>
                </a:solidFill>
                <a:latin typeface="Arial"/>
              </a:rPr>
              <a:t>Chemotherapy-Induced Toxicities are an area of increasing concern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204" name="CustomShape 2"/>
          <p:cNvSpPr/>
          <p:nvPr/>
        </p:nvSpPr>
        <p:spPr>
          <a:xfrm>
            <a:off x="6692760" y="627984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5933B935-5959-4370-B9ED-F5291C0F7A36}" type="slidenum">
              <a:rPr b="0" lang="en-US" sz="1050" spc="-1" strike="noStrike">
                <a:solidFill>
                  <a:srgbClr val="333f48"/>
                </a:solidFill>
                <a:latin typeface="Arial"/>
              </a:rPr>
              <a:t>&lt;number&gt;</a:t>
            </a:fld>
            <a:endParaRPr b="0" lang="en-US" sz="1050" spc="-1" strike="noStrike">
              <a:latin typeface="Arial"/>
            </a:endParaRPr>
          </a:p>
        </p:txBody>
      </p:sp>
      <p:sp>
        <p:nvSpPr>
          <p:cNvPr id="1205" name="CustomShape 3"/>
          <p:cNvSpPr/>
          <p:nvPr/>
        </p:nvSpPr>
        <p:spPr>
          <a:xfrm>
            <a:off x="662040" y="1554120"/>
            <a:ext cx="8163720" cy="462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/>
          <a:p>
            <a:pPr marL="343080" indent="-342360">
              <a:lnSpc>
                <a:spcPct val="102000"/>
              </a:lnSpc>
              <a:spcAft>
                <a:spcPts val="601"/>
              </a:spcAft>
              <a:buBlip>
                <a:blip r:embed="rId1"/>
              </a:buBlip>
            </a:pPr>
            <a:r>
              <a:rPr b="0" lang="en-US" sz="2000" spc="-1" strike="noStrike">
                <a:solidFill>
                  <a:srgbClr val="333f48"/>
                </a:solidFill>
                <a:latin typeface="Arial"/>
              </a:rPr>
              <a:t>Increased funding and interest from government and clinical organizations.</a:t>
            </a:r>
            <a:endParaRPr b="0" lang="en-US" sz="2000" spc="-1" strike="noStrike">
              <a:latin typeface="Arial"/>
            </a:endParaRPr>
          </a:p>
          <a:p>
            <a:pPr marL="343080" indent="-342360">
              <a:lnSpc>
                <a:spcPct val="102000"/>
              </a:lnSpc>
              <a:spcAft>
                <a:spcPts val="601"/>
              </a:spcAft>
              <a:buBlip>
                <a:blip r:embed="rId2"/>
              </a:buBlip>
            </a:pPr>
            <a:r>
              <a:rPr b="0" lang="en-US" sz="2000" spc="-1" strike="noStrike">
                <a:solidFill>
                  <a:srgbClr val="333f48"/>
                </a:solidFill>
                <a:latin typeface="Arial"/>
              </a:rPr>
              <a:t>Increased interest from patient advocacy groups.</a:t>
            </a:r>
            <a:endParaRPr b="0" lang="en-US" sz="2000" spc="-1" strike="noStrike">
              <a:latin typeface="Arial"/>
            </a:endParaRPr>
          </a:p>
          <a:p>
            <a:pPr marL="343080" indent="-342360">
              <a:lnSpc>
                <a:spcPct val="102000"/>
              </a:lnSpc>
              <a:spcAft>
                <a:spcPts val="601"/>
              </a:spcAft>
              <a:buBlip>
                <a:blip r:embed="rId3"/>
              </a:buBlip>
            </a:pPr>
            <a:r>
              <a:rPr b="0" lang="en-US" sz="2000" spc="-1" strike="noStrike">
                <a:solidFill>
                  <a:srgbClr val="333f48"/>
                </a:solidFill>
                <a:latin typeface="Arial"/>
              </a:rPr>
              <a:t>Difficult to perform a well-powered GWAS to look at toxicity.</a:t>
            </a:r>
            <a:endParaRPr b="0" lang="en-US" sz="2000" spc="-1" strike="noStrike">
              <a:latin typeface="Arial"/>
            </a:endParaRPr>
          </a:p>
          <a:p>
            <a:pPr lvl="1" marL="687240" indent="-34380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b="0" lang="en-US" sz="1800" spc="-1" strike="noStrike">
                <a:solidFill>
                  <a:srgbClr val="333f48"/>
                </a:solidFill>
                <a:latin typeface="Arial"/>
              </a:rPr>
              <a:t>Toxicity is often a secondary aim.</a:t>
            </a:r>
            <a:endParaRPr b="0" lang="en-US" sz="1800" spc="-1" strike="noStrike">
              <a:latin typeface="Arial"/>
            </a:endParaRPr>
          </a:p>
          <a:p>
            <a:pPr lvl="1" marL="687240" indent="-34380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b="0" lang="en-US" sz="1800" spc="-1" strike="noStrike">
                <a:solidFill>
                  <a:srgbClr val="333f48"/>
                </a:solidFill>
                <a:latin typeface="Arial"/>
              </a:rPr>
              <a:t>Drugs often dosed in combination.</a:t>
            </a:r>
            <a:endParaRPr b="0" lang="en-US" sz="1800" spc="-1" strike="noStrike">
              <a:latin typeface="Arial"/>
            </a:endParaRPr>
          </a:p>
          <a:p>
            <a:pPr lvl="1" marL="687240" indent="-34380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b="0" lang="en-US" sz="1800" spc="-1" strike="noStrike">
                <a:solidFill>
                  <a:srgbClr val="333f48"/>
                </a:solidFill>
                <a:latin typeface="Arial"/>
              </a:rPr>
              <a:t>Data is of varying quality.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2000"/>
              </a:lnSpc>
              <a:spcAft>
                <a:spcPts val="601"/>
              </a:spcAft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713" dur="indefinite" restart="never" nodeType="tmRoot">
          <p:childTnLst>
            <p:seq>
              <p:cTn id="17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CustomShape 1"/>
          <p:cNvSpPr/>
          <p:nvPr/>
        </p:nvSpPr>
        <p:spPr>
          <a:xfrm>
            <a:off x="6692760" y="627984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3CC1FF7-90AD-492E-AA5C-2B1DC350DE5C}" type="slidenum">
              <a:rPr b="0" lang="en-US" sz="1050" spc="-1" strike="noStrike">
                <a:solidFill>
                  <a:srgbClr val="333f48"/>
                </a:solidFill>
                <a:latin typeface="Arial"/>
              </a:rPr>
              <a:t>&lt;number&gt;</a:t>
            </a:fld>
            <a:endParaRPr b="0" lang="en-US" sz="1050" spc="-1" strike="noStrike">
              <a:latin typeface="Arial"/>
            </a:endParaRPr>
          </a:p>
        </p:txBody>
      </p:sp>
      <p:sp>
        <p:nvSpPr>
          <p:cNvPr id="1207" name="CustomShape 2"/>
          <p:cNvSpPr/>
          <p:nvPr/>
        </p:nvSpPr>
        <p:spPr>
          <a:xfrm>
            <a:off x="638640" y="274320"/>
            <a:ext cx="8252640" cy="56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68760" tIns="34200" bIns="34200" anchor="b"/>
          <a:p>
            <a:pPr>
              <a:lnSpc>
                <a:spcPct val="100000"/>
              </a:lnSpc>
            </a:pPr>
            <a:r>
              <a:rPr b="1" lang="en-US" sz="3100" spc="-1" strike="noStrike">
                <a:solidFill>
                  <a:srgbClr val="0085ca"/>
                </a:solidFill>
                <a:latin typeface="Arial"/>
                <a:ea typeface="DejaVu Sans"/>
              </a:rPr>
              <a:t>Drug Regimens in DO Study</a:t>
            </a:r>
            <a:endParaRPr b="0" lang="en-US" sz="3100" spc="-1" strike="noStrike">
              <a:latin typeface="Arial"/>
            </a:endParaRPr>
          </a:p>
        </p:txBody>
      </p:sp>
      <p:graphicFrame>
        <p:nvGraphicFramePr>
          <p:cNvPr id="1208" name="Table 3"/>
          <p:cNvGraphicFramePr/>
          <p:nvPr/>
        </p:nvGraphicFramePr>
        <p:xfrm>
          <a:off x="720360" y="1000080"/>
          <a:ext cx="7614720" cy="3972960"/>
        </p:xfrm>
        <a:graphic>
          <a:graphicData uri="http://schemas.openxmlformats.org/drawingml/2006/table">
            <a:tbl>
              <a:tblPr/>
              <a:tblGrid>
                <a:gridCol w="2347920"/>
                <a:gridCol w="1748520"/>
                <a:gridCol w="2241360"/>
                <a:gridCol w="1277280"/>
              </a:tblGrid>
              <a:tr h="7516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Drug(s)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85c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Dose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85c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Type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85c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Samples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85ca"/>
                    </a:solidFill>
                  </a:tcPr>
                </a:tc>
              </a:tr>
              <a:tr h="8046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Doxorubicin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8eb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20 mg/kg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8eb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Topoisomerase II Inhibitor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8eb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400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8eb"/>
                    </a:solidFill>
                  </a:tcPr>
                </a:tc>
              </a:tr>
              <a:tr h="8596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808080"/>
                          </a:solidFill>
                          <a:latin typeface="Arial"/>
                        </a:rPr>
                        <a:t>Doxorubicin + GCSF</a:t>
                      </a:r>
                      <a:endParaRPr b="0" lang="en-US" sz="1800" spc="-1" strike="noStrike">
                        <a:solidFill>
                          <a:srgbClr val="808080"/>
                        </a:solid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808080"/>
                          </a:solidFill>
                          <a:latin typeface="Arial"/>
                        </a:rPr>
                        <a:t>20 mg/kg + </a:t>
                      </a:r>
                      <a:endParaRPr b="0" lang="en-US" sz="1800" spc="-1" strike="noStrike">
                        <a:solidFill>
                          <a:srgbClr val="80808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808080"/>
                          </a:solidFill>
                          <a:latin typeface="Arial"/>
                        </a:rPr>
                        <a:t>150 mg/kg</a:t>
                      </a:r>
                      <a:endParaRPr b="0" lang="en-US" sz="1800" spc="-1" strike="noStrike">
                        <a:solidFill>
                          <a:srgbClr val="808080"/>
                        </a:solid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808080"/>
                          </a:solidFill>
                          <a:latin typeface="Arial"/>
                        </a:rPr>
                        <a:t>Topoisomerase II Inhibitor</a:t>
                      </a:r>
                      <a:endParaRPr b="0" lang="en-US" sz="1800" spc="-1" strike="noStrike">
                        <a:solidFill>
                          <a:srgbClr val="808080"/>
                        </a:solid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808080"/>
                          </a:solidFill>
                          <a:latin typeface="Arial"/>
                        </a:rPr>
                        <a:t>200</a:t>
                      </a:r>
                      <a:endParaRPr b="0" lang="en-US" sz="1800" spc="-1" strike="noStrike">
                        <a:solidFill>
                          <a:srgbClr val="808080"/>
                        </a:solid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7516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808080"/>
                          </a:solidFill>
                          <a:latin typeface="Arial"/>
                        </a:rPr>
                        <a:t>Cyclophosphamide</a:t>
                      </a:r>
                      <a:endParaRPr b="0" lang="en-US" sz="1800" spc="-1" strike="noStrike">
                        <a:solidFill>
                          <a:srgbClr val="808080"/>
                        </a:solid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808080"/>
                          </a:solidFill>
                          <a:latin typeface="Arial"/>
                        </a:rPr>
                        <a:t>200 mg/kg</a:t>
                      </a:r>
                      <a:endParaRPr b="0" lang="en-US" sz="1800" spc="-1" strike="noStrike">
                        <a:solidFill>
                          <a:srgbClr val="808080"/>
                        </a:solid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808080"/>
                          </a:solidFill>
                          <a:latin typeface="Arial"/>
                        </a:rPr>
                        <a:t>DNA alkylating</a:t>
                      </a:r>
                      <a:endParaRPr b="0" lang="en-US" sz="1800" spc="-1" strike="noStrike">
                        <a:solidFill>
                          <a:srgbClr val="808080"/>
                        </a:solid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808080"/>
                          </a:solidFill>
                          <a:latin typeface="Arial"/>
                        </a:rPr>
                        <a:t>200</a:t>
                      </a:r>
                      <a:endParaRPr b="0" lang="en-US" sz="1800" spc="-1" strike="noStrike">
                        <a:solidFill>
                          <a:srgbClr val="808080"/>
                        </a:solid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8056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808080"/>
                          </a:solidFill>
                          <a:latin typeface="Arial"/>
                        </a:rPr>
                        <a:t>Docetaxel</a:t>
                      </a:r>
                      <a:endParaRPr b="0" lang="en-US" sz="1800" spc="-1" strike="noStrike">
                        <a:solidFill>
                          <a:srgbClr val="808080"/>
                        </a:solid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808080"/>
                          </a:solidFill>
                          <a:latin typeface="Arial"/>
                        </a:rPr>
                        <a:t>30 mg/kg</a:t>
                      </a:r>
                      <a:endParaRPr b="0" lang="en-US" sz="1800" spc="-1" strike="noStrike">
                        <a:solidFill>
                          <a:srgbClr val="808080"/>
                        </a:solid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808080"/>
                          </a:solidFill>
                          <a:latin typeface="Arial"/>
                        </a:rPr>
                        <a:t>Microtubule stabilizer</a:t>
                      </a:r>
                      <a:endParaRPr b="0" lang="en-US" sz="1800" spc="-1" strike="noStrike">
                        <a:solidFill>
                          <a:srgbClr val="808080"/>
                        </a:solid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808080"/>
                          </a:solidFill>
                          <a:latin typeface="Arial"/>
                        </a:rPr>
                        <a:t>200</a:t>
                      </a:r>
                      <a:endParaRPr b="0" lang="en-US" sz="1800" spc="-1" strike="noStrike">
                        <a:solidFill>
                          <a:srgbClr val="808080"/>
                        </a:solid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1715" dur="indefinite" restart="never" nodeType="tmRoot">
          <p:childTnLst>
            <p:seq>
              <p:cTn id="17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CustomShape 1"/>
          <p:cNvSpPr/>
          <p:nvPr/>
        </p:nvSpPr>
        <p:spPr>
          <a:xfrm>
            <a:off x="6692760" y="627984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95AA1D9-5785-4262-9500-AA109D90CEDD}" type="slidenum">
              <a:rPr b="0" lang="en-US" sz="1050" spc="-1" strike="noStrike">
                <a:solidFill>
                  <a:srgbClr val="333f48"/>
                </a:solidFill>
                <a:latin typeface="Arial"/>
              </a:rPr>
              <a:t>&lt;number&gt;</a:t>
            </a:fld>
            <a:endParaRPr b="0" lang="en-US" sz="1050" spc="-1" strike="noStrike">
              <a:latin typeface="Arial"/>
            </a:endParaRPr>
          </a:p>
        </p:txBody>
      </p:sp>
      <p:sp>
        <p:nvSpPr>
          <p:cNvPr id="1210" name="CustomShape 2"/>
          <p:cNvSpPr/>
          <p:nvPr/>
        </p:nvSpPr>
        <p:spPr>
          <a:xfrm>
            <a:off x="638640" y="274320"/>
            <a:ext cx="8252640" cy="56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68760" tIns="34200" bIns="34200" anchor="b"/>
          <a:p>
            <a:pPr>
              <a:lnSpc>
                <a:spcPct val="100000"/>
              </a:lnSpc>
            </a:pPr>
            <a:r>
              <a:rPr b="1" lang="en-US" sz="3100" spc="-1" strike="noStrike">
                <a:solidFill>
                  <a:srgbClr val="0085ca"/>
                </a:solidFill>
                <a:latin typeface="Arial"/>
                <a:ea typeface="DejaVu Sans"/>
              </a:rPr>
              <a:t>Acute Neutropenia Study Design</a:t>
            </a:r>
            <a:endParaRPr b="0" lang="en-US" sz="3100" spc="-1" strike="noStrike">
              <a:latin typeface="Arial"/>
            </a:endParaRPr>
          </a:p>
        </p:txBody>
      </p:sp>
      <p:grpSp>
        <p:nvGrpSpPr>
          <p:cNvPr id="1211" name="Group 3"/>
          <p:cNvGrpSpPr/>
          <p:nvPr/>
        </p:nvGrpSpPr>
        <p:grpSpPr>
          <a:xfrm>
            <a:off x="2719800" y="1461600"/>
            <a:ext cx="4046400" cy="3083400"/>
            <a:chOff x="2719800" y="1461600"/>
            <a:chExt cx="4046400" cy="3083400"/>
          </a:xfrm>
        </p:grpSpPr>
        <p:sp>
          <p:nvSpPr>
            <p:cNvPr id="1212" name="CustomShape 4"/>
            <p:cNvSpPr/>
            <p:nvPr/>
          </p:nvSpPr>
          <p:spPr>
            <a:xfrm>
              <a:off x="3109320" y="2283120"/>
              <a:ext cx="543960" cy="70848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3" name="CustomShape 5"/>
            <p:cNvSpPr/>
            <p:nvPr/>
          </p:nvSpPr>
          <p:spPr>
            <a:xfrm>
              <a:off x="3654000" y="2283120"/>
              <a:ext cx="543600" cy="70848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4" name="CustomShape 6"/>
            <p:cNvSpPr/>
            <p:nvPr/>
          </p:nvSpPr>
          <p:spPr>
            <a:xfrm>
              <a:off x="4198680" y="2283120"/>
              <a:ext cx="543600" cy="70848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5" name="CustomShape 7"/>
            <p:cNvSpPr/>
            <p:nvPr/>
          </p:nvSpPr>
          <p:spPr>
            <a:xfrm>
              <a:off x="4743360" y="2283120"/>
              <a:ext cx="543600" cy="70848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6" name="CustomShape 8"/>
            <p:cNvSpPr/>
            <p:nvPr/>
          </p:nvSpPr>
          <p:spPr>
            <a:xfrm>
              <a:off x="5832720" y="2283120"/>
              <a:ext cx="543960" cy="70848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7" name="CustomShape 9"/>
            <p:cNvSpPr/>
            <p:nvPr/>
          </p:nvSpPr>
          <p:spPr>
            <a:xfrm>
              <a:off x="5288400" y="2283120"/>
              <a:ext cx="543600" cy="70848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8" name="CustomShape 10"/>
            <p:cNvSpPr/>
            <p:nvPr/>
          </p:nvSpPr>
          <p:spPr>
            <a:xfrm>
              <a:off x="2875680" y="3093840"/>
              <a:ext cx="4662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2c2a29"/>
                  </a:solidFill>
                  <a:latin typeface="Arial"/>
                  <a:ea typeface="DejaVu Sans"/>
                </a:rPr>
                <a:t>0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219" name="CustomShape 11"/>
            <p:cNvSpPr/>
            <p:nvPr/>
          </p:nvSpPr>
          <p:spPr>
            <a:xfrm>
              <a:off x="6144120" y="3093840"/>
              <a:ext cx="466200" cy="424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en-US" sz="2200" spc="-1" strike="noStrike">
                  <a:solidFill>
                    <a:srgbClr val="2c2a29"/>
                  </a:solidFill>
                  <a:latin typeface="Arial"/>
                  <a:ea typeface="DejaVu Sans"/>
                </a:rPr>
                <a:t>6</a:t>
              </a:r>
              <a:endParaRPr b="0" lang="en-US" sz="2200" spc="-1" strike="noStrike">
                <a:latin typeface="Arial"/>
              </a:endParaRPr>
            </a:p>
          </p:txBody>
        </p:sp>
        <p:pic>
          <p:nvPicPr>
            <p:cNvPr id="1220" name="Picture 3" descr=""/>
            <p:cNvPicPr/>
            <p:nvPr/>
          </p:nvPicPr>
          <p:blipFill>
            <a:blip r:embed="rId1"/>
            <a:stretch/>
          </p:blipFill>
          <p:spPr>
            <a:xfrm rot="6318000">
              <a:off x="2851920" y="1607760"/>
              <a:ext cx="730800" cy="5594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21" name="Picture 4" descr=""/>
            <p:cNvPicPr/>
            <p:nvPr/>
          </p:nvPicPr>
          <p:blipFill>
            <a:blip r:embed="rId2"/>
            <a:stretch/>
          </p:blipFill>
          <p:spPr>
            <a:xfrm>
              <a:off x="2719800" y="3606480"/>
              <a:ext cx="720000" cy="938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22" name="Picture 4" descr=""/>
            <p:cNvPicPr/>
            <p:nvPr/>
          </p:nvPicPr>
          <p:blipFill>
            <a:blip r:embed="rId3"/>
            <a:stretch/>
          </p:blipFill>
          <p:spPr>
            <a:xfrm>
              <a:off x="6045840" y="3606480"/>
              <a:ext cx="720360" cy="9385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23" name="CustomShape 12"/>
            <p:cNvSpPr/>
            <p:nvPr/>
          </p:nvSpPr>
          <p:spPr>
            <a:xfrm>
              <a:off x="3849840" y="3823200"/>
              <a:ext cx="1788840" cy="317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2c2a29"/>
                  </a:solidFill>
                  <a:latin typeface="Arial"/>
                  <a:ea typeface="DejaVu Sans"/>
                </a:rPr>
                <a:t>Blood Collection</a:t>
              </a:r>
              <a:endParaRPr b="0" lang="en-US" sz="1500" spc="-1" strike="noStrike">
                <a:latin typeface="Arial"/>
              </a:endParaRPr>
            </a:p>
          </p:txBody>
        </p:sp>
        <p:sp>
          <p:nvSpPr>
            <p:cNvPr id="1224" name="CustomShape 13"/>
            <p:cNvSpPr/>
            <p:nvPr/>
          </p:nvSpPr>
          <p:spPr>
            <a:xfrm>
              <a:off x="5521680" y="3910320"/>
              <a:ext cx="466200" cy="30348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bg2">
                <a:lumMod val="75000"/>
              </a:schemeClr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5" name="CustomShape 14"/>
            <p:cNvSpPr/>
            <p:nvPr/>
          </p:nvSpPr>
          <p:spPr>
            <a:xfrm rot="10800000">
              <a:off x="3498840" y="3911760"/>
              <a:ext cx="465840" cy="3024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bg2">
                <a:lumMod val="75000"/>
              </a:schemeClr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26" name="CustomShape 15"/>
          <p:cNvSpPr/>
          <p:nvPr/>
        </p:nvSpPr>
        <p:spPr>
          <a:xfrm>
            <a:off x="6663600" y="192600"/>
            <a:ext cx="241128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2000" spc="-1" strike="noStrike" u="sng">
                <a:solidFill>
                  <a:srgbClr val="0085ca"/>
                </a:solidFill>
                <a:uFillTx/>
                <a:latin typeface="Arial"/>
                <a:ea typeface="DejaVu Sans"/>
                <a:hlinkClick r:id="rId4"/>
              </a:rPr>
              <a:t>PMID: 28607509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27" name="CustomShape 16"/>
          <p:cNvSpPr/>
          <p:nvPr/>
        </p:nvSpPr>
        <p:spPr>
          <a:xfrm>
            <a:off x="638640" y="931320"/>
            <a:ext cx="8353080" cy="526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68760" tIns="34200" bIns="34200"/>
          <a:p>
            <a:pPr marL="258480" indent="-257760">
              <a:lnSpc>
                <a:spcPct val="102000"/>
              </a:lnSpc>
              <a:spcAft>
                <a:spcPts val="300"/>
              </a:spcAft>
              <a:buBlip>
                <a:blip r:embed="rId5"/>
              </a:buBlip>
            </a:pPr>
            <a:r>
              <a:rPr b="0" lang="en-US" sz="2200" spc="-1" strike="noStrike">
                <a:solidFill>
                  <a:srgbClr val="333f48"/>
                </a:solidFill>
                <a:latin typeface="Arial"/>
                <a:ea typeface="DejaVu Sans"/>
              </a:rPr>
              <a:t>Male and female Diversity Outbred mice.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2000"/>
              </a:lnSpc>
              <a:spcAft>
                <a:spcPts val="300"/>
              </a:spcAft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2000"/>
              </a:lnSpc>
              <a:spcAft>
                <a:spcPts val="300"/>
              </a:spcAft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2000"/>
              </a:lnSpc>
              <a:spcAft>
                <a:spcPts val="300"/>
              </a:spcAft>
            </a:pPr>
            <a:endParaRPr b="0" lang="en-US" sz="2200" spc="-1" strike="noStrike">
              <a:latin typeface="Arial"/>
            </a:endParaRPr>
          </a:p>
          <a:p>
            <a:pPr marL="258480" indent="-257760">
              <a:lnSpc>
                <a:spcPct val="102000"/>
              </a:lnSpc>
              <a:spcAft>
                <a:spcPts val="300"/>
              </a:spcAft>
              <a:buBlip>
                <a:blip r:embed="rId6"/>
              </a:buBlip>
            </a:pPr>
            <a:r>
              <a:rPr b="0" lang="en-US" sz="2200" spc="-1" strike="noStrike">
                <a:solidFill>
                  <a:srgbClr val="333f48"/>
                </a:solidFill>
                <a:latin typeface="Arial"/>
                <a:ea typeface="DejaVu Sans"/>
              </a:rPr>
              <a:t>Sacrifice at 5 or 6 days </a:t>
            </a:r>
            <a:endParaRPr b="0" lang="en-US" sz="2200" spc="-1" strike="noStrike">
              <a:latin typeface="Arial"/>
            </a:endParaRPr>
          </a:p>
          <a:p>
            <a:pPr marL="258480" indent="-257760">
              <a:lnSpc>
                <a:spcPct val="102000"/>
              </a:lnSpc>
              <a:spcAft>
                <a:spcPts val="300"/>
              </a:spcAft>
              <a:buBlip>
                <a:blip r:embed="rId7"/>
              </a:buBlip>
            </a:pPr>
            <a:r>
              <a:rPr b="0" lang="en-US" sz="2200" spc="-1" strike="noStrike">
                <a:solidFill>
                  <a:srgbClr val="333f48"/>
                </a:solidFill>
                <a:latin typeface="Arial"/>
                <a:ea typeface="DejaVu Sans"/>
              </a:rPr>
              <a:t>Endpoint: </a:t>
            </a:r>
            <a:r>
              <a:rPr b="0" lang="en-US" sz="2200" spc="-1" strike="noStrike" u="sng">
                <a:solidFill>
                  <a:srgbClr val="333f48"/>
                </a:solidFill>
                <a:uFillTx/>
                <a:latin typeface="Arial"/>
                <a:ea typeface="DejaVu Sans"/>
              </a:rPr>
              <a:t>change in blood cell counts.</a:t>
            </a:r>
            <a:endParaRPr b="0" lang="en-US" sz="2200" spc="-1" strike="noStrike">
              <a:latin typeface="Arial"/>
            </a:endParaRPr>
          </a:p>
          <a:p>
            <a:pPr marL="258480" indent="-257760">
              <a:lnSpc>
                <a:spcPct val="102000"/>
              </a:lnSpc>
              <a:spcAft>
                <a:spcPts val="300"/>
              </a:spcAft>
              <a:buBlip>
                <a:blip r:embed="rId8"/>
              </a:buBlip>
            </a:pPr>
            <a:r>
              <a:rPr b="0" lang="en-US" sz="2200" spc="-1" strike="noStrike">
                <a:solidFill>
                  <a:srgbClr val="333f48"/>
                </a:solidFill>
                <a:latin typeface="Arial"/>
                <a:ea typeface="DejaVu Sans"/>
              </a:rPr>
              <a:t>Primarily interested in </a:t>
            </a:r>
            <a:r>
              <a:rPr b="0" lang="en-US" sz="2200" spc="-1" strike="noStrike" u="sng">
                <a:solidFill>
                  <a:srgbClr val="333f48"/>
                </a:solidFill>
                <a:uFillTx/>
                <a:latin typeface="Arial"/>
                <a:ea typeface="DejaVu Sans"/>
              </a:rPr>
              <a:t>neutropenia.</a:t>
            </a:r>
            <a:endParaRPr b="0" lang="en-US" sz="2200" spc="-1" strike="noStrike">
              <a:latin typeface="Arial"/>
            </a:endParaRPr>
          </a:p>
        </p:txBody>
      </p:sp>
    </p:spTree>
  </p:cSld>
  <p:timing>
    <p:tnLst>
      <p:par>
        <p:cTn id="1717" dur="indefinite" restart="never" nodeType="tmRoot">
          <p:childTnLst>
            <p:seq>
              <p:cTn id="17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CustomShape 1"/>
          <p:cNvSpPr/>
          <p:nvPr/>
        </p:nvSpPr>
        <p:spPr>
          <a:xfrm>
            <a:off x="576360" y="209160"/>
            <a:ext cx="8566920" cy="75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85ca"/>
                </a:solidFill>
                <a:latin typeface="Arial"/>
              </a:rPr>
              <a:t>Doxorubicin-induced change in neutrophils has a QTL on proximal Chr 5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229" name="CustomShape 2"/>
          <p:cNvSpPr/>
          <p:nvPr/>
        </p:nvSpPr>
        <p:spPr>
          <a:xfrm>
            <a:off x="6692760" y="627984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B5AA92C8-14DC-4EF6-A53F-E826FF1C1E93}" type="slidenum">
              <a:rPr b="0" lang="en-US" sz="1050" spc="-1" strike="noStrike">
                <a:solidFill>
                  <a:srgbClr val="333f48"/>
                </a:solidFill>
                <a:latin typeface="Arial"/>
              </a:rPr>
              <a:t>&lt;number&gt;</a:t>
            </a:fld>
            <a:endParaRPr b="0" lang="en-US" sz="1050" spc="-1" strike="noStrike">
              <a:latin typeface="Arial"/>
            </a:endParaRPr>
          </a:p>
        </p:txBody>
      </p:sp>
      <p:pic>
        <p:nvPicPr>
          <p:cNvPr id="1230" name="Content Placeholder 4" descr=""/>
          <p:cNvPicPr/>
          <p:nvPr/>
        </p:nvPicPr>
        <p:blipFill>
          <a:blip r:embed="rId1"/>
          <a:stretch/>
        </p:blipFill>
        <p:spPr>
          <a:xfrm>
            <a:off x="795960" y="1159560"/>
            <a:ext cx="8166240" cy="4105800"/>
          </a:xfrm>
          <a:prstGeom prst="rect">
            <a:avLst/>
          </a:prstGeom>
          <a:ln>
            <a:noFill/>
          </a:ln>
        </p:spPr>
      </p:pic>
      <p:pic>
        <p:nvPicPr>
          <p:cNvPr id="1231" name="Content Placeholder 4" descr=""/>
          <p:cNvPicPr/>
          <p:nvPr/>
        </p:nvPicPr>
        <p:blipFill>
          <a:blip r:embed="rId2"/>
          <a:stretch/>
        </p:blipFill>
        <p:spPr>
          <a:xfrm>
            <a:off x="795960" y="5207040"/>
            <a:ext cx="8136720" cy="254880"/>
          </a:xfrm>
          <a:prstGeom prst="rect">
            <a:avLst/>
          </a:prstGeom>
          <a:ln>
            <a:noFill/>
          </a:ln>
        </p:spPr>
      </p:pic>
      <p:sp>
        <p:nvSpPr>
          <p:cNvPr id="1232" name="CustomShape 3"/>
          <p:cNvSpPr/>
          <p:nvPr/>
        </p:nvSpPr>
        <p:spPr>
          <a:xfrm>
            <a:off x="4248720" y="5561640"/>
            <a:ext cx="20883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40 million SNPs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3" name="CustomShape 4"/>
          <p:cNvSpPr/>
          <p:nvPr/>
        </p:nvSpPr>
        <p:spPr>
          <a:xfrm>
            <a:off x="6054120" y="5648400"/>
            <a:ext cx="2878920" cy="2617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4" name="CustomShape 5"/>
          <p:cNvSpPr/>
          <p:nvPr/>
        </p:nvSpPr>
        <p:spPr>
          <a:xfrm rot="10800000">
            <a:off x="7128000" y="6172920"/>
            <a:ext cx="2878920" cy="2617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timing>
    <p:tnLst>
      <p:par>
        <p:cTn id="1719" dur="indefinite" restart="never" nodeType="tmRoot">
          <p:childTnLst>
            <p:seq>
              <p:cTn id="17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CustomShape 1"/>
          <p:cNvSpPr/>
          <p:nvPr/>
        </p:nvSpPr>
        <p:spPr>
          <a:xfrm>
            <a:off x="591120" y="147240"/>
            <a:ext cx="8234640" cy="94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85ca"/>
                </a:solidFill>
                <a:latin typeface="Arial"/>
              </a:rPr>
              <a:t>Results in DO mice are Reproducible at the Population Level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236" name="CustomShape 2"/>
          <p:cNvSpPr/>
          <p:nvPr/>
        </p:nvSpPr>
        <p:spPr>
          <a:xfrm>
            <a:off x="6692760" y="627984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EA2D14FE-DF56-42C2-AB0F-1C6F08B96DD7}" type="slidenum">
              <a:rPr b="0" lang="en-US" sz="1050" spc="-1" strike="noStrike">
                <a:solidFill>
                  <a:srgbClr val="333f48"/>
                </a:solidFill>
                <a:latin typeface="Arial"/>
              </a:rPr>
              <a:t>&lt;number&gt;</a:t>
            </a:fld>
            <a:endParaRPr b="0" lang="en-US" sz="1050" spc="-1" strike="noStrike">
              <a:latin typeface="Arial"/>
            </a:endParaRPr>
          </a:p>
        </p:txBody>
      </p:sp>
      <p:pic>
        <p:nvPicPr>
          <p:cNvPr id="1237" name="Content Placeholder 4" descr=""/>
          <p:cNvPicPr/>
          <p:nvPr/>
        </p:nvPicPr>
        <p:blipFill>
          <a:blip r:embed="rId1"/>
          <a:stretch/>
        </p:blipFill>
        <p:spPr>
          <a:xfrm>
            <a:off x="1545120" y="1417320"/>
            <a:ext cx="6124320" cy="4940280"/>
          </a:xfrm>
          <a:prstGeom prst="rect">
            <a:avLst/>
          </a:prstGeom>
          <a:ln>
            <a:noFill/>
          </a:ln>
        </p:spPr>
      </p:pic>
      <p:sp>
        <p:nvSpPr>
          <p:cNvPr id="1238" name="CustomShape 3"/>
          <p:cNvSpPr/>
          <p:nvPr/>
        </p:nvSpPr>
        <p:spPr>
          <a:xfrm>
            <a:off x="3737880" y="1157400"/>
            <a:ext cx="2049120" cy="364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First Cohort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9" name="CustomShape 4"/>
          <p:cNvSpPr/>
          <p:nvPr/>
        </p:nvSpPr>
        <p:spPr>
          <a:xfrm>
            <a:off x="3683880" y="3887640"/>
            <a:ext cx="2049120" cy="364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Second Cohort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721" dur="indefinite" restart="never" nodeType="tmRoot">
          <p:childTnLst>
            <p:seq>
              <p:cTn id="17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380880" y="111240"/>
            <a:ext cx="86094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85ca"/>
                </a:solidFill>
                <a:latin typeface="Arial"/>
                <a:ea typeface="ＭＳ Ｐゴシック"/>
              </a:rPr>
              <a:t>Mouse Phylogeny Viewer shows you genetic diversity between mouse strains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8" name="CustomShape 2"/>
          <p:cNvSpPr/>
          <p:nvPr/>
        </p:nvSpPr>
        <p:spPr>
          <a:xfrm>
            <a:off x="319680" y="5594040"/>
            <a:ext cx="873036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2c2a29"/>
                </a:solidFill>
                <a:latin typeface="Arial"/>
                <a:ea typeface="DejaVu Sans"/>
              </a:rPr>
              <a:t>Jeremy R. Wang, Fernando Pardo-Manuel de Villena, &amp; Leonard McMillan. Comparative analysis and visualization of multiple collinear genomes. </a:t>
            </a:r>
            <a:r>
              <a:rPr b="0" i="1" lang="en-US" sz="1400" spc="-1" strike="noStrike">
                <a:solidFill>
                  <a:srgbClr val="2c2a29"/>
                </a:solidFill>
                <a:latin typeface="Arial"/>
                <a:ea typeface="DejaVu Sans"/>
              </a:rPr>
              <a:t>BMC Bioinformatics</a:t>
            </a:r>
            <a:r>
              <a:rPr b="0" lang="en-US" sz="1400" spc="-1" strike="noStrike">
                <a:solidFill>
                  <a:srgbClr val="2c2a29"/>
                </a:solidFill>
                <a:latin typeface="Arial"/>
                <a:ea typeface="DejaVu Sans"/>
              </a:rPr>
              <a:t>, 2012. 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99" name="Picture 2" descr=""/>
          <p:cNvPicPr/>
          <p:nvPr/>
        </p:nvPicPr>
        <p:blipFill>
          <a:blip r:embed="rId1"/>
          <a:stretch/>
        </p:blipFill>
        <p:spPr>
          <a:xfrm>
            <a:off x="362520" y="1060920"/>
            <a:ext cx="8384760" cy="3155400"/>
          </a:xfrm>
          <a:prstGeom prst="rect">
            <a:avLst/>
          </a:prstGeom>
          <a:ln>
            <a:noFill/>
          </a:ln>
        </p:spPr>
      </p:pic>
      <p:sp>
        <p:nvSpPr>
          <p:cNvPr id="300" name="CustomShape 3"/>
          <p:cNvSpPr/>
          <p:nvPr/>
        </p:nvSpPr>
        <p:spPr>
          <a:xfrm>
            <a:off x="3530160" y="4185720"/>
            <a:ext cx="2794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2c2a29"/>
                </a:solidFill>
                <a:latin typeface="Arial"/>
                <a:ea typeface="DejaVu Sans"/>
              </a:rPr>
              <a:t>Chr 19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1" name="CustomShape 4"/>
          <p:cNvSpPr/>
          <p:nvPr/>
        </p:nvSpPr>
        <p:spPr>
          <a:xfrm>
            <a:off x="528840" y="4713840"/>
            <a:ext cx="249840" cy="231840"/>
          </a:xfrm>
          <a:prstGeom prst="rect">
            <a:avLst/>
          </a:prstGeom>
          <a:solidFill>
            <a:srgbClr val="ff0000"/>
          </a:solidFill>
          <a:ln w="28440">
            <a:solidFill>
              <a:srgbClr val="ff000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" name="CustomShape 5"/>
          <p:cNvSpPr/>
          <p:nvPr/>
        </p:nvSpPr>
        <p:spPr>
          <a:xfrm>
            <a:off x="528840" y="5027760"/>
            <a:ext cx="249840" cy="231840"/>
          </a:xfrm>
          <a:prstGeom prst="rect">
            <a:avLst/>
          </a:prstGeom>
          <a:solidFill>
            <a:srgbClr val="00b050"/>
          </a:solidFill>
          <a:ln w="28440">
            <a:solidFill>
              <a:srgbClr val="00b050"/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3" name="CustomShape 6"/>
          <p:cNvSpPr/>
          <p:nvPr/>
        </p:nvSpPr>
        <p:spPr>
          <a:xfrm>
            <a:off x="528840" y="4400280"/>
            <a:ext cx="249840" cy="23184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440">
            <a:solidFill>
              <a:schemeClr val="accent1">
                <a:lumMod val="75000"/>
              </a:schemeClr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" name="CustomShape 7"/>
          <p:cNvSpPr/>
          <p:nvPr/>
        </p:nvSpPr>
        <p:spPr>
          <a:xfrm>
            <a:off x="806760" y="4346280"/>
            <a:ext cx="185472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1600" spc="-1" strike="noStrike">
                <a:solidFill>
                  <a:srgbClr val="2c2a29"/>
                </a:solidFill>
                <a:latin typeface="Arial"/>
                <a:ea typeface="DejaVu Sans"/>
              </a:rPr>
              <a:t>M.m. domesticus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5" name="CustomShape 8"/>
          <p:cNvSpPr/>
          <p:nvPr/>
        </p:nvSpPr>
        <p:spPr>
          <a:xfrm>
            <a:off x="797760" y="4660200"/>
            <a:ext cx="185472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1600" spc="-1" strike="noStrike">
                <a:solidFill>
                  <a:srgbClr val="2c2a29"/>
                </a:solidFill>
                <a:latin typeface="Arial"/>
                <a:ea typeface="DejaVu Sans"/>
              </a:rPr>
              <a:t>M.m. musculus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6" name="CustomShape 9"/>
          <p:cNvSpPr/>
          <p:nvPr/>
        </p:nvSpPr>
        <p:spPr>
          <a:xfrm>
            <a:off x="797760" y="4982760"/>
            <a:ext cx="185472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1600" spc="-1" strike="noStrike">
                <a:solidFill>
                  <a:srgbClr val="2c2a29"/>
                </a:solidFill>
                <a:latin typeface="Arial"/>
                <a:ea typeface="DejaVu Sans"/>
              </a:rPr>
              <a:t>M.m. castaneus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7" name="CustomShape 10"/>
          <p:cNvSpPr/>
          <p:nvPr/>
        </p:nvSpPr>
        <p:spPr>
          <a:xfrm>
            <a:off x="4763160" y="1163160"/>
            <a:ext cx="38257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 u="sng">
                <a:solidFill>
                  <a:srgbClr val="0085ca"/>
                </a:solidFill>
                <a:uFillTx/>
                <a:latin typeface="Arial"/>
                <a:ea typeface="DejaVu Sans"/>
                <a:hlinkClick r:id="rId2"/>
              </a:rPr>
              <a:t>http://msub.csbio.unc.edu/</a:t>
            </a:r>
            <a:r>
              <a:rPr b="0" lang="en-US" sz="2400" spc="-1" strike="noStrike">
                <a:solidFill>
                  <a:srgbClr val="2c2a29"/>
                </a:solidFill>
                <a:latin typeface="Arial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8" name="CustomShape 11"/>
          <p:cNvSpPr/>
          <p:nvPr/>
        </p:nvSpPr>
        <p:spPr>
          <a:xfrm>
            <a:off x="3323160" y="1694880"/>
            <a:ext cx="511920" cy="2534040"/>
          </a:xfrm>
          <a:prstGeom prst="rect">
            <a:avLst/>
          </a:prstGeom>
          <a:noFill/>
          <a:ln w="28440">
            <a:solidFill>
              <a:schemeClr val="tx1">
                <a:lumMod val="50000"/>
                <a:lumOff val="50000"/>
              </a:schemeClr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0" name="" descr=""/>
          <p:cNvPicPr/>
          <p:nvPr/>
        </p:nvPicPr>
        <p:blipFill>
          <a:blip r:embed="rId1"/>
          <a:stretch/>
        </p:blipFill>
        <p:spPr>
          <a:xfrm>
            <a:off x="1005840" y="866160"/>
            <a:ext cx="7383600" cy="5442840"/>
          </a:xfrm>
          <a:prstGeom prst="rect">
            <a:avLst/>
          </a:prstGeom>
          <a:ln>
            <a:noFill/>
          </a:ln>
        </p:spPr>
      </p:pic>
      <p:sp>
        <p:nvSpPr>
          <p:cNvPr id="1241" name="CustomShape 1"/>
          <p:cNvSpPr/>
          <p:nvPr/>
        </p:nvSpPr>
        <p:spPr>
          <a:xfrm>
            <a:off x="548280" y="166680"/>
            <a:ext cx="8595360" cy="65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85ca"/>
                </a:solidFill>
                <a:latin typeface="Arial"/>
              </a:rPr>
              <a:t>The Chr 5 QTL has complex founder allele effects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242" name="CustomShape 2"/>
          <p:cNvSpPr/>
          <p:nvPr/>
        </p:nvSpPr>
        <p:spPr>
          <a:xfrm>
            <a:off x="8229600" y="1005840"/>
            <a:ext cx="639720" cy="34743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723" dur="indefinite" restart="never" nodeType="tmRoot">
          <p:childTnLst>
            <p:seq>
              <p:cTn id="17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CustomShape 1"/>
          <p:cNvSpPr/>
          <p:nvPr/>
        </p:nvSpPr>
        <p:spPr>
          <a:xfrm>
            <a:off x="547920" y="166320"/>
            <a:ext cx="8595360" cy="71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85ca"/>
                </a:solidFill>
                <a:latin typeface="Arial"/>
              </a:rPr>
              <a:t>We can impute 40 million SNPs onto DO genomes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244" name="CustomShape 2"/>
          <p:cNvSpPr/>
          <p:nvPr/>
        </p:nvSpPr>
        <p:spPr>
          <a:xfrm>
            <a:off x="6692760" y="627984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F5D04E80-7976-4425-92A6-77DA4557B146}" type="slidenum">
              <a:rPr b="0" lang="en-US" sz="1050" spc="-1" strike="noStrike">
                <a:solidFill>
                  <a:srgbClr val="333f48"/>
                </a:solidFill>
                <a:latin typeface="Arial"/>
              </a:rPr>
              <a:t>&lt;number&gt;</a:t>
            </a:fld>
            <a:endParaRPr b="0" lang="en-US" sz="1050" spc="-1" strike="noStrike">
              <a:latin typeface="Arial"/>
            </a:endParaRPr>
          </a:p>
        </p:txBody>
      </p:sp>
      <p:pic>
        <p:nvPicPr>
          <p:cNvPr id="1245" name="Content Placeholder 4" descr=""/>
          <p:cNvPicPr/>
          <p:nvPr/>
        </p:nvPicPr>
        <p:blipFill>
          <a:blip r:embed="rId1"/>
          <a:stretch/>
        </p:blipFill>
        <p:spPr>
          <a:xfrm>
            <a:off x="810360" y="1186200"/>
            <a:ext cx="7884360" cy="3544920"/>
          </a:xfrm>
          <a:prstGeom prst="rect">
            <a:avLst/>
          </a:prstGeom>
          <a:ln>
            <a:noFill/>
          </a:ln>
        </p:spPr>
      </p:pic>
      <p:sp>
        <p:nvSpPr>
          <p:cNvPr id="1246" name="CustomShape 3"/>
          <p:cNvSpPr/>
          <p:nvPr/>
        </p:nvSpPr>
        <p:spPr>
          <a:xfrm>
            <a:off x="6780960" y="2528280"/>
            <a:ext cx="2162880" cy="63864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Impute SNPs onto DO genomes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725" dur="indefinite" restart="never" nodeType="tmRoot">
          <p:childTnLst>
            <p:seq>
              <p:cTn id="17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CustomShape 1"/>
          <p:cNvSpPr/>
          <p:nvPr/>
        </p:nvSpPr>
        <p:spPr>
          <a:xfrm>
            <a:off x="583200" y="99720"/>
            <a:ext cx="8394480" cy="102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85ca"/>
                </a:solidFill>
                <a:latin typeface="Arial"/>
              </a:rPr>
              <a:t>Doxorubicin-induced neutropenia is influenced by variants near </a:t>
            </a:r>
            <a:r>
              <a:rPr b="1" i="1" lang="en-US" sz="2400" spc="-1" strike="noStrike">
                <a:solidFill>
                  <a:srgbClr val="0085ca"/>
                </a:solidFill>
                <a:latin typeface="Arial"/>
              </a:rPr>
              <a:t>Abcb1a &amp; b</a:t>
            </a:r>
            <a:r>
              <a:rPr b="1" lang="en-US" sz="2400" spc="-1" strike="noStrike">
                <a:solidFill>
                  <a:srgbClr val="0085ca"/>
                </a:solidFill>
                <a:latin typeface="Arial"/>
              </a:rPr>
              <a:t> (multidrug resistance genes)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248" name="Picture 10" descr=""/>
          <p:cNvPicPr/>
          <p:nvPr/>
        </p:nvPicPr>
        <p:blipFill>
          <a:blip r:embed="rId1"/>
          <a:srcRect l="4077" t="19921" r="0" b="0"/>
          <a:stretch/>
        </p:blipFill>
        <p:spPr>
          <a:xfrm>
            <a:off x="1712880" y="1237680"/>
            <a:ext cx="6135120" cy="4572360"/>
          </a:xfrm>
          <a:prstGeom prst="rect">
            <a:avLst/>
          </a:prstGeom>
          <a:ln>
            <a:noFill/>
          </a:ln>
        </p:spPr>
      </p:pic>
      <p:sp>
        <p:nvSpPr>
          <p:cNvPr id="1249" name="CustomShape 2"/>
          <p:cNvSpPr/>
          <p:nvPr/>
        </p:nvSpPr>
        <p:spPr>
          <a:xfrm>
            <a:off x="2585880" y="4492800"/>
            <a:ext cx="2835360" cy="36432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MDR1</a:t>
            </a:r>
            <a:r>
              <a:rPr b="0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 or P-glycoprotein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50" name="Content Placeholder 20" descr=""/>
          <p:cNvPicPr/>
          <p:nvPr/>
        </p:nvPicPr>
        <p:blipFill>
          <a:blip r:embed="rId2"/>
          <a:srcRect l="4538" t="0" r="0" b="80374"/>
          <a:stretch/>
        </p:blipFill>
        <p:spPr>
          <a:xfrm>
            <a:off x="1929240" y="5816160"/>
            <a:ext cx="5918760" cy="1040400"/>
          </a:xfrm>
          <a:prstGeom prst="rect">
            <a:avLst/>
          </a:prstGeom>
          <a:ln>
            <a:noFill/>
          </a:ln>
        </p:spPr>
      </p:pic>
      <p:sp>
        <p:nvSpPr>
          <p:cNvPr id="1251" name="CustomShape 3"/>
          <p:cNvSpPr/>
          <p:nvPr/>
        </p:nvSpPr>
        <p:spPr>
          <a:xfrm>
            <a:off x="3627360" y="5816160"/>
            <a:ext cx="220320" cy="104040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timing>
    <p:tnLst>
      <p:par>
        <p:cTn id="1727" dur="indefinite" restart="never" nodeType="tmRoot">
          <p:childTnLst>
            <p:seq>
              <p:cTn id="17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CustomShape 1"/>
          <p:cNvSpPr/>
          <p:nvPr/>
        </p:nvSpPr>
        <p:spPr>
          <a:xfrm>
            <a:off x="613080" y="274320"/>
            <a:ext cx="821268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i="1" lang="en-US" sz="2800" spc="-1" strike="noStrike">
                <a:solidFill>
                  <a:srgbClr val="0085ca"/>
                </a:solidFill>
                <a:latin typeface="Arial"/>
              </a:rPr>
              <a:t>Abcb1b</a:t>
            </a:r>
            <a:r>
              <a:rPr b="1" lang="en-US" sz="2800" spc="-1" strike="noStrike">
                <a:solidFill>
                  <a:srgbClr val="0085ca"/>
                </a:solidFill>
                <a:latin typeface="Arial"/>
              </a:rPr>
              <a:t> &amp; </a:t>
            </a:r>
            <a:r>
              <a:rPr b="1" i="1" lang="en-US" sz="2800" spc="-1" strike="noStrike">
                <a:solidFill>
                  <a:srgbClr val="0085ca"/>
                </a:solidFill>
                <a:latin typeface="Arial"/>
              </a:rPr>
              <a:t>Abcb4 </a:t>
            </a:r>
            <a:r>
              <a:rPr b="1" lang="en-US" sz="2800" spc="-1" strike="noStrike">
                <a:solidFill>
                  <a:srgbClr val="0085ca"/>
                </a:solidFill>
                <a:latin typeface="Arial"/>
              </a:rPr>
              <a:t>Knockouts affect Doxorubicin-induced Neutropenia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253" name="CustomShape 2"/>
          <p:cNvSpPr/>
          <p:nvPr/>
        </p:nvSpPr>
        <p:spPr>
          <a:xfrm>
            <a:off x="6692760" y="627984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322B8B30-2BB9-48EF-8253-42996BBE577D}" type="slidenum">
              <a:rPr b="0" lang="en-US" sz="1050" spc="-1" strike="noStrike">
                <a:solidFill>
                  <a:srgbClr val="333f48"/>
                </a:solidFill>
                <a:latin typeface="Arial"/>
              </a:rPr>
              <a:t>&lt;number&gt;</a:t>
            </a:fld>
            <a:endParaRPr b="0" lang="en-US" sz="1050" spc="-1" strike="noStrike">
              <a:latin typeface="Arial"/>
            </a:endParaRPr>
          </a:p>
        </p:txBody>
      </p:sp>
      <p:pic>
        <p:nvPicPr>
          <p:cNvPr id="1254" name="Content Placeholder 4" descr=""/>
          <p:cNvPicPr/>
          <p:nvPr/>
        </p:nvPicPr>
        <p:blipFill>
          <a:blip r:embed="rId1"/>
          <a:stretch/>
        </p:blipFill>
        <p:spPr>
          <a:xfrm>
            <a:off x="777240" y="1593360"/>
            <a:ext cx="8122320" cy="3309120"/>
          </a:xfrm>
          <a:prstGeom prst="rect">
            <a:avLst/>
          </a:prstGeom>
          <a:ln>
            <a:noFill/>
          </a:ln>
        </p:spPr>
      </p:pic>
      <p:sp>
        <p:nvSpPr>
          <p:cNvPr id="1255" name="CustomShape 3"/>
          <p:cNvSpPr/>
          <p:nvPr/>
        </p:nvSpPr>
        <p:spPr>
          <a:xfrm>
            <a:off x="6808680" y="274320"/>
            <a:ext cx="2198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PMID: 28607509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729" dur="indefinite" restart="never" nodeType="tmRoot">
          <p:childTnLst>
            <p:seq>
              <p:cTn id="17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CustomShape 1"/>
          <p:cNvSpPr/>
          <p:nvPr/>
        </p:nvSpPr>
        <p:spPr>
          <a:xfrm>
            <a:off x="217440" y="168120"/>
            <a:ext cx="7884000" cy="58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85ca"/>
                </a:solidFill>
                <a:latin typeface="Arial"/>
                <a:ea typeface="DejaVu Sans"/>
              </a:rPr>
              <a:t>Acknowledgements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257" name="CustomShape 2"/>
          <p:cNvSpPr/>
          <p:nvPr/>
        </p:nvSpPr>
        <p:spPr>
          <a:xfrm>
            <a:off x="457200" y="861120"/>
            <a:ext cx="3999600" cy="503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>
            <a:normAutofit/>
          </a:bodyPr>
          <a:p>
            <a:pPr>
              <a:lnSpc>
                <a:spcPct val="120000"/>
              </a:lnSpc>
            </a:pPr>
            <a:r>
              <a:rPr b="1" lang="en-US" sz="2400" spc="-1" strike="noStrike" u="sng">
                <a:solidFill>
                  <a:srgbClr val="333f48"/>
                </a:solidFill>
                <a:uFillTx/>
                <a:latin typeface="Arial"/>
                <a:ea typeface="DejaVu Sans"/>
              </a:rPr>
              <a:t>The Jackson Laboratory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Gary Churchill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Bob Braun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Elissa Chesler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Karen Svenson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Steven Munger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Narayanan Raghupathy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Al Simons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Kwangbom Choi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Anne Greenlee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Joel Graber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Steve Ciciotte, Lisa Somes,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Doug Hinerfeld / Sandy Daigle/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Niel Goodwin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1258" name="CustomShape 3"/>
          <p:cNvSpPr/>
          <p:nvPr/>
        </p:nvSpPr>
        <p:spPr>
          <a:xfrm>
            <a:off x="4595040" y="861120"/>
            <a:ext cx="4182480" cy="186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333f48"/>
                </a:solidFill>
                <a:uFillTx/>
                <a:latin typeface="Arial"/>
                <a:ea typeface="DejaVu Sans"/>
              </a:rPr>
              <a:t>UNC-CH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33f48"/>
                </a:solidFill>
                <a:latin typeface="Arial"/>
                <a:ea typeface="DejaVu Sans"/>
              </a:rPr>
              <a:t>Fernando Pardo-Manuel de Villena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33f48"/>
                </a:solidFill>
                <a:latin typeface="Arial"/>
                <a:ea typeface="DejaVu Sans"/>
              </a:rPr>
              <a:t>Daniel Pomp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33f48"/>
                </a:solidFill>
                <a:latin typeface="Arial"/>
                <a:ea typeface="DejaVu Sans"/>
              </a:rPr>
              <a:t>Leonard McMillan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33f48"/>
                </a:solidFill>
                <a:latin typeface="Arial"/>
                <a:ea typeface="DejaVu Sans"/>
              </a:rPr>
              <a:t>Catherine Walsh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33f48"/>
                </a:solidFill>
                <a:latin typeface="Arial"/>
                <a:ea typeface="DejaVu Sans"/>
              </a:rPr>
              <a:t>Cheng-ping Fu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33f48"/>
                </a:solidFill>
                <a:latin typeface="Arial"/>
                <a:ea typeface="DejaVu Sans"/>
              </a:rPr>
              <a:t>Andrew Morgan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9" name="CustomShape 4"/>
          <p:cNvSpPr/>
          <p:nvPr/>
        </p:nvSpPr>
        <p:spPr>
          <a:xfrm>
            <a:off x="4595040" y="2735640"/>
            <a:ext cx="4182480" cy="75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333f48"/>
                </a:solidFill>
                <a:uFillTx/>
                <a:latin typeface="Arial"/>
                <a:ea typeface="DejaVu Sans"/>
              </a:rPr>
              <a:t>Univ. of Wisconsin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33f48"/>
                </a:solidFill>
                <a:latin typeface="Arial"/>
                <a:ea typeface="DejaVu Sans"/>
              </a:rPr>
              <a:t>Karl Broman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60" name="CustomShape 5"/>
          <p:cNvSpPr/>
          <p:nvPr/>
        </p:nvSpPr>
        <p:spPr>
          <a:xfrm>
            <a:off x="4582800" y="3338640"/>
            <a:ext cx="418248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333f48"/>
                </a:solidFill>
                <a:uFillTx/>
                <a:latin typeface="Arial"/>
                <a:ea typeface="DejaVu Sans"/>
              </a:rPr>
              <a:t>Univ. of Chicago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33f48"/>
                </a:solidFill>
                <a:latin typeface="Arial"/>
                <a:ea typeface="DejaVu Sans"/>
              </a:rPr>
              <a:t>Abraham Palmer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33f48"/>
                </a:solidFill>
                <a:latin typeface="Arial"/>
                <a:ea typeface="DejaVu Sans"/>
              </a:rPr>
              <a:t>Riyan Cheng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61" name="CustomShape 6"/>
          <p:cNvSpPr/>
          <p:nvPr/>
        </p:nvSpPr>
        <p:spPr>
          <a:xfrm>
            <a:off x="4591440" y="4298760"/>
            <a:ext cx="2398680" cy="181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/>
          <a:p>
            <a:pPr marL="343080" indent="-342000"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333f48"/>
                </a:solidFill>
                <a:uFillTx/>
                <a:latin typeface="Arial"/>
                <a:ea typeface="DejaVu Sans"/>
              </a:rPr>
              <a:t>NIEHS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</a:pPr>
            <a:r>
              <a:rPr b="0" lang="en-US" sz="1800" spc="-1" strike="noStrike">
                <a:solidFill>
                  <a:srgbClr val="333f48"/>
                </a:solidFill>
                <a:latin typeface="Arial"/>
                <a:ea typeface="DejaVu Sans"/>
              </a:rPr>
              <a:t>John E. French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</a:pPr>
            <a:r>
              <a:rPr b="0" lang="en-US" sz="1800" spc="-1" strike="noStrike">
                <a:solidFill>
                  <a:srgbClr val="333f48"/>
                </a:solidFill>
                <a:latin typeface="Arial"/>
                <a:ea typeface="DejaVu Sans"/>
              </a:rPr>
              <a:t>Kristine Witt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</a:pPr>
            <a:r>
              <a:rPr b="0" lang="en-US" sz="1800" spc="-1" strike="noStrike">
                <a:solidFill>
                  <a:srgbClr val="333f48"/>
                </a:solidFill>
                <a:latin typeface="Arial"/>
                <a:ea typeface="DejaVu Sans"/>
              </a:rPr>
              <a:t>Daniel Morgan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</a:pPr>
            <a:r>
              <a:rPr b="0" lang="en-US" sz="1800" spc="-1" strike="noStrike">
                <a:solidFill>
                  <a:srgbClr val="333f48"/>
                </a:solidFill>
                <a:latin typeface="Arial"/>
                <a:ea typeface="DejaVu Sans"/>
              </a:rPr>
              <a:t>Grace Kissling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</a:pPr>
            <a:r>
              <a:rPr b="0" lang="en-US" sz="1800" spc="-1" strike="noStrike">
                <a:solidFill>
                  <a:srgbClr val="333f48"/>
                </a:solidFill>
                <a:latin typeface="Arial"/>
                <a:ea typeface="DejaVu Sans"/>
              </a:rPr>
              <a:t>Keith Shockley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62" name="CustomShape 7"/>
          <p:cNvSpPr/>
          <p:nvPr/>
        </p:nvSpPr>
        <p:spPr>
          <a:xfrm>
            <a:off x="6312960" y="4317120"/>
            <a:ext cx="2307960" cy="1298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2c2a29"/>
                </a:solidFill>
                <a:uFillTx/>
                <a:latin typeface="Arial"/>
                <a:ea typeface="DejaVu Sans"/>
              </a:rPr>
              <a:t>ILS, Inc</a:t>
            </a:r>
            <a:r>
              <a:rPr b="0" lang="en-US" sz="1800" spc="-1" strike="noStrike" u="sng">
                <a:solidFill>
                  <a:srgbClr val="2c2a29"/>
                </a:solidFill>
                <a:uFillTx/>
                <a:latin typeface="Arial"/>
                <a:ea typeface="DejaVu Sans"/>
              </a:rPr>
              <a:t>.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</a:pPr>
            <a:r>
              <a:rPr b="0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Kim Shepard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</a:pPr>
            <a:r>
              <a:rPr b="0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Leslie Recio</a:t>
            </a:r>
            <a:br/>
            <a:endParaRPr b="0" lang="en-US" sz="1800" spc="-1" strike="noStrike">
              <a:latin typeface="Arial"/>
            </a:endParaRPr>
          </a:p>
        </p:txBody>
      </p:sp>
      <p:sp>
        <p:nvSpPr>
          <p:cNvPr id="1263" name="CustomShape 8"/>
          <p:cNvSpPr/>
          <p:nvPr/>
        </p:nvSpPr>
        <p:spPr>
          <a:xfrm>
            <a:off x="6312960" y="5166720"/>
            <a:ext cx="2210040" cy="871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2c2a29"/>
                </a:solidFill>
                <a:uFillTx/>
                <a:latin typeface="Arial"/>
                <a:ea typeface="DejaVu Sans"/>
              </a:rPr>
              <a:t>Alion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</a:pPr>
            <a:r>
              <a:rPr b="0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Herman Price</a:t>
            </a:r>
            <a:br/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731" dur="indefinite" restart="never" nodeType="tmRoot">
          <p:childTnLst>
            <p:seq>
              <p:cTn id="17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1733" dur="indefinite" restart="never" nodeType="tmRoot">
          <p:childTnLst>
            <p:seq>
              <p:cTn id="17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CustomShape 1"/>
          <p:cNvSpPr/>
          <p:nvPr/>
        </p:nvSpPr>
        <p:spPr>
          <a:xfrm>
            <a:off x="941400" y="274680"/>
            <a:ext cx="7884000" cy="57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85ca"/>
                </a:solidFill>
                <a:latin typeface="Arial"/>
                <a:ea typeface="DejaVu Sans"/>
              </a:rPr>
              <a:t>Outline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265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ED423FDE-9EF9-413F-A944-A05FCB743B45}" type="slidenum">
              <a:rPr b="0" lang="en-US" sz="1050" spc="-1" strike="noStrike">
                <a:solidFill>
                  <a:srgbClr val="333f48"/>
                </a:solidFill>
                <a:latin typeface="Arial"/>
                <a:ea typeface="DejaVu Sans"/>
              </a:rPr>
              <a:t>&lt;number&gt;</a:t>
            </a:fld>
            <a:endParaRPr b="0" lang="en-US" sz="1050" spc="-1" strike="noStrike">
              <a:latin typeface="Arial"/>
            </a:endParaRPr>
          </a:p>
        </p:txBody>
      </p:sp>
      <p:sp>
        <p:nvSpPr>
          <p:cNvPr id="1266" name="CustomShape 3"/>
          <p:cNvSpPr/>
          <p:nvPr/>
        </p:nvSpPr>
        <p:spPr>
          <a:xfrm>
            <a:off x="941400" y="876600"/>
            <a:ext cx="7884000" cy="525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/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1"/>
              </a:buBlip>
            </a:pPr>
            <a:r>
              <a:rPr b="0" lang="en-US" sz="2400" spc="-1" strike="noStrike">
                <a:solidFill>
                  <a:srgbClr val="ccc9c8"/>
                </a:solidFill>
                <a:latin typeface="Arial"/>
                <a:ea typeface="DejaVu Sans"/>
              </a:rPr>
              <a:t>Inbred mice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b="0" lang="en-US" sz="2400" spc="-1" strike="noStrike">
                <a:solidFill>
                  <a:srgbClr val="ccc9c8"/>
                </a:solidFill>
                <a:latin typeface="Arial"/>
                <a:ea typeface="DejaVu Sans"/>
              </a:rPr>
              <a:t>QTL mapping in two parent crosses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3"/>
              </a:buBlip>
            </a:pPr>
            <a:r>
              <a:rPr b="0" lang="en-US" sz="2400" spc="-1" strike="noStrike">
                <a:solidFill>
                  <a:srgbClr val="ccc9c8"/>
                </a:solidFill>
                <a:latin typeface="Arial"/>
                <a:ea typeface="DejaVu Sans"/>
              </a:rPr>
              <a:t>QTL mapping in eight parent crosses</a:t>
            </a:r>
            <a:endParaRPr b="0" lang="en-US" sz="2400" spc="-1" strike="noStrike">
              <a:latin typeface="Arial"/>
            </a:endParaRPr>
          </a:p>
          <a:p>
            <a:pPr lvl="1" marL="687240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b="0" lang="en-US" sz="2000" spc="-1" strike="noStrike">
                <a:solidFill>
                  <a:srgbClr val="ccc9c8"/>
                </a:solidFill>
                <a:latin typeface="Arial"/>
                <a:ea typeface="DejaVu Sans"/>
              </a:rPr>
              <a:t>Genotyping</a:t>
            </a:r>
            <a:endParaRPr b="0" lang="en-US" sz="2000" spc="-1" strike="noStrike">
              <a:latin typeface="Arial"/>
            </a:endParaRPr>
          </a:p>
          <a:p>
            <a:pPr lvl="1" marL="687240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b="0" lang="en-US" sz="2000" spc="-1" strike="noStrike">
                <a:solidFill>
                  <a:srgbClr val="ccc9c8"/>
                </a:solidFill>
                <a:latin typeface="Arial"/>
                <a:ea typeface="DejaVu Sans"/>
              </a:rPr>
              <a:t>Mapping</a:t>
            </a: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4"/>
              </a:buBlip>
            </a:pPr>
            <a:r>
              <a:rPr b="0" lang="en-US" sz="2400" spc="-1" strike="noStrike">
                <a:solidFill>
                  <a:srgbClr val="2c2a29"/>
                </a:solidFill>
                <a:latin typeface="Arial"/>
                <a:ea typeface="DejaVu Sans"/>
              </a:rPr>
              <a:t>Diversity Outbred QTL mapping example</a:t>
            </a:r>
            <a:endParaRPr b="0" lang="en-US" sz="2400" spc="-1" strike="noStrike">
              <a:latin typeface="Arial"/>
            </a:endParaRPr>
          </a:p>
          <a:p>
            <a:pPr lvl="1" marL="687240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b="0" lang="en-US" sz="2000" spc="-1" strike="noStrike">
                <a:solidFill>
                  <a:srgbClr val="2c2a29"/>
                </a:solidFill>
                <a:latin typeface="Arial"/>
                <a:ea typeface="DejaVu Sans"/>
              </a:rPr>
              <a:t>Benzene toxicity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1735" dur="indefinite" restart="never" nodeType="tmRoot">
          <p:childTnLst>
            <p:seq>
              <p:cTn id="17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CustomShape 1"/>
          <p:cNvSpPr/>
          <p:nvPr/>
        </p:nvSpPr>
        <p:spPr>
          <a:xfrm>
            <a:off x="672840" y="274680"/>
            <a:ext cx="8152560" cy="59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85ca"/>
                </a:solidFill>
                <a:latin typeface="Arial"/>
                <a:ea typeface="DejaVu Sans"/>
              </a:rPr>
              <a:t>Benzene Inhalation Study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268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5867F1F4-DAB6-4D01-9720-2793C2E503DF}" type="slidenum">
              <a:rPr b="0" lang="en-US" sz="1050" spc="-1" strike="noStrike">
                <a:solidFill>
                  <a:srgbClr val="333f48"/>
                </a:solidFill>
                <a:latin typeface="Arial"/>
                <a:ea typeface="DejaVu Sans"/>
              </a:rPr>
              <a:t>&lt;number&gt;</a:t>
            </a:fld>
            <a:endParaRPr b="0" lang="en-US" sz="1050" spc="-1" strike="noStrike">
              <a:latin typeface="Arial"/>
            </a:endParaRPr>
          </a:p>
        </p:txBody>
      </p:sp>
      <p:sp>
        <p:nvSpPr>
          <p:cNvPr id="1269" name="CustomShape 3"/>
          <p:cNvSpPr/>
          <p:nvPr/>
        </p:nvSpPr>
        <p:spPr>
          <a:xfrm>
            <a:off x="2135880" y="1638000"/>
            <a:ext cx="5180400" cy="387720"/>
          </a:xfrm>
          <a:prstGeom prst="rect">
            <a:avLst/>
          </a:prstGeom>
          <a:noFill/>
          <a:ln w="1260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0" name="CustomShape 4"/>
          <p:cNvSpPr/>
          <p:nvPr/>
        </p:nvSpPr>
        <p:spPr>
          <a:xfrm>
            <a:off x="1221480" y="1638000"/>
            <a:ext cx="989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0 ppm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71" name="CustomShape 5"/>
          <p:cNvSpPr/>
          <p:nvPr/>
        </p:nvSpPr>
        <p:spPr>
          <a:xfrm>
            <a:off x="2135880" y="1645920"/>
            <a:ext cx="913320" cy="379800"/>
          </a:xfrm>
          <a:prstGeom prst="rect">
            <a:avLst/>
          </a:prstGeom>
          <a:solidFill>
            <a:srgbClr val="ff0000"/>
          </a:solidFill>
          <a:ln w="93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2" name="Line 6"/>
          <p:cNvSpPr/>
          <p:nvPr/>
        </p:nvSpPr>
        <p:spPr>
          <a:xfrm>
            <a:off x="2135520" y="1561680"/>
            <a:ext cx="360" cy="350532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3" name="Line 7"/>
          <p:cNvSpPr/>
          <p:nvPr/>
        </p:nvSpPr>
        <p:spPr>
          <a:xfrm>
            <a:off x="3431160" y="1561680"/>
            <a:ext cx="360" cy="316368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4" name="Line 8"/>
          <p:cNvSpPr/>
          <p:nvPr/>
        </p:nvSpPr>
        <p:spPr>
          <a:xfrm>
            <a:off x="6021720" y="1561680"/>
            <a:ext cx="360" cy="320040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5" name="Line 9"/>
          <p:cNvSpPr/>
          <p:nvPr/>
        </p:nvSpPr>
        <p:spPr>
          <a:xfrm>
            <a:off x="4726440" y="1561680"/>
            <a:ext cx="360" cy="320040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6" name="CustomShape 10"/>
          <p:cNvSpPr/>
          <p:nvPr/>
        </p:nvSpPr>
        <p:spPr>
          <a:xfrm>
            <a:off x="1221480" y="1101240"/>
            <a:ext cx="1141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2c2a29"/>
                </a:solidFill>
                <a:latin typeface="Arial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2c2a29"/>
                </a:solidFill>
                <a:latin typeface="Arial"/>
                <a:ea typeface="DejaVu Sans"/>
              </a:rPr>
              <a:t>Day 0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77" name="CustomShape 11"/>
          <p:cNvSpPr/>
          <p:nvPr/>
        </p:nvSpPr>
        <p:spPr>
          <a:xfrm>
            <a:off x="3141720" y="1101240"/>
            <a:ext cx="593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2c2a29"/>
                </a:solidFill>
                <a:latin typeface="Arial"/>
                <a:ea typeface="DejaVu Sans"/>
              </a:rPr>
              <a:t>7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78" name="CustomShape 12"/>
          <p:cNvSpPr/>
          <p:nvPr/>
        </p:nvSpPr>
        <p:spPr>
          <a:xfrm>
            <a:off x="4437000" y="1101240"/>
            <a:ext cx="593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2c2a29"/>
                </a:solidFill>
                <a:latin typeface="Arial"/>
                <a:ea typeface="DejaVu Sans"/>
              </a:rPr>
              <a:t>14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79" name="CustomShape 13"/>
          <p:cNvSpPr/>
          <p:nvPr/>
        </p:nvSpPr>
        <p:spPr>
          <a:xfrm>
            <a:off x="5732280" y="1101240"/>
            <a:ext cx="593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2c2a29"/>
                </a:solidFill>
                <a:latin typeface="Arial"/>
                <a:ea typeface="DejaVu Sans"/>
              </a:rPr>
              <a:t>21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80" name="CustomShape 14"/>
          <p:cNvSpPr/>
          <p:nvPr/>
        </p:nvSpPr>
        <p:spPr>
          <a:xfrm>
            <a:off x="7012440" y="1101240"/>
            <a:ext cx="593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2c2a29"/>
                </a:solidFill>
                <a:latin typeface="Arial"/>
                <a:ea typeface="DejaVu Sans"/>
              </a:rPr>
              <a:t>28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81" name="CustomShape 15"/>
          <p:cNvSpPr/>
          <p:nvPr/>
        </p:nvSpPr>
        <p:spPr>
          <a:xfrm>
            <a:off x="6022080" y="1645920"/>
            <a:ext cx="913320" cy="379800"/>
          </a:xfrm>
          <a:prstGeom prst="rect">
            <a:avLst/>
          </a:prstGeom>
          <a:solidFill>
            <a:srgbClr val="ff0000"/>
          </a:solidFill>
          <a:ln w="93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2" name="CustomShape 16"/>
          <p:cNvSpPr/>
          <p:nvPr/>
        </p:nvSpPr>
        <p:spPr>
          <a:xfrm>
            <a:off x="4726440" y="1645920"/>
            <a:ext cx="913320" cy="379800"/>
          </a:xfrm>
          <a:prstGeom prst="rect">
            <a:avLst/>
          </a:prstGeom>
          <a:solidFill>
            <a:srgbClr val="ff0000"/>
          </a:solidFill>
          <a:ln w="93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3" name="CustomShape 17"/>
          <p:cNvSpPr/>
          <p:nvPr/>
        </p:nvSpPr>
        <p:spPr>
          <a:xfrm>
            <a:off x="3431160" y="1645920"/>
            <a:ext cx="913320" cy="379800"/>
          </a:xfrm>
          <a:prstGeom prst="rect">
            <a:avLst/>
          </a:prstGeom>
          <a:solidFill>
            <a:srgbClr val="ff0000"/>
          </a:solidFill>
          <a:ln w="93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4" name="CustomShape 18"/>
          <p:cNvSpPr/>
          <p:nvPr/>
        </p:nvSpPr>
        <p:spPr>
          <a:xfrm>
            <a:off x="2135880" y="2545560"/>
            <a:ext cx="5180400" cy="387720"/>
          </a:xfrm>
          <a:prstGeom prst="rect">
            <a:avLst/>
          </a:prstGeom>
          <a:noFill/>
          <a:ln w="1260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5" name="CustomShape 19"/>
          <p:cNvSpPr/>
          <p:nvPr/>
        </p:nvSpPr>
        <p:spPr>
          <a:xfrm>
            <a:off x="1221480" y="2552400"/>
            <a:ext cx="989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1 ppm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86" name="CustomShape 20"/>
          <p:cNvSpPr/>
          <p:nvPr/>
        </p:nvSpPr>
        <p:spPr>
          <a:xfrm>
            <a:off x="2135880" y="2553480"/>
            <a:ext cx="913320" cy="379800"/>
          </a:xfrm>
          <a:prstGeom prst="rect">
            <a:avLst/>
          </a:prstGeom>
          <a:solidFill>
            <a:srgbClr val="ff0000"/>
          </a:solidFill>
          <a:ln w="93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7" name="CustomShape 21"/>
          <p:cNvSpPr/>
          <p:nvPr/>
        </p:nvSpPr>
        <p:spPr>
          <a:xfrm>
            <a:off x="6022080" y="2553480"/>
            <a:ext cx="913320" cy="379800"/>
          </a:xfrm>
          <a:prstGeom prst="rect">
            <a:avLst/>
          </a:prstGeom>
          <a:solidFill>
            <a:srgbClr val="ff0000"/>
          </a:solidFill>
          <a:ln w="93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8" name="CustomShape 22"/>
          <p:cNvSpPr/>
          <p:nvPr/>
        </p:nvSpPr>
        <p:spPr>
          <a:xfrm>
            <a:off x="4726440" y="2553480"/>
            <a:ext cx="913320" cy="379800"/>
          </a:xfrm>
          <a:prstGeom prst="rect">
            <a:avLst/>
          </a:prstGeom>
          <a:solidFill>
            <a:srgbClr val="ff0000"/>
          </a:solidFill>
          <a:ln w="93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9" name="CustomShape 23"/>
          <p:cNvSpPr/>
          <p:nvPr/>
        </p:nvSpPr>
        <p:spPr>
          <a:xfrm>
            <a:off x="3431160" y="2553480"/>
            <a:ext cx="913320" cy="379800"/>
          </a:xfrm>
          <a:prstGeom prst="rect">
            <a:avLst/>
          </a:prstGeom>
          <a:solidFill>
            <a:srgbClr val="ff0000"/>
          </a:solidFill>
          <a:ln w="93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0" name="CustomShape 24"/>
          <p:cNvSpPr/>
          <p:nvPr/>
        </p:nvSpPr>
        <p:spPr>
          <a:xfrm>
            <a:off x="2135880" y="3419280"/>
            <a:ext cx="5180400" cy="387720"/>
          </a:xfrm>
          <a:prstGeom prst="rect">
            <a:avLst/>
          </a:prstGeom>
          <a:noFill/>
          <a:ln w="1260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1" name="CustomShape 25"/>
          <p:cNvSpPr/>
          <p:nvPr/>
        </p:nvSpPr>
        <p:spPr>
          <a:xfrm>
            <a:off x="1221480" y="3466800"/>
            <a:ext cx="989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10 ppm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92" name="CustomShape 26"/>
          <p:cNvSpPr/>
          <p:nvPr/>
        </p:nvSpPr>
        <p:spPr>
          <a:xfrm>
            <a:off x="2135880" y="3427200"/>
            <a:ext cx="913320" cy="379800"/>
          </a:xfrm>
          <a:prstGeom prst="rect">
            <a:avLst/>
          </a:prstGeom>
          <a:solidFill>
            <a:srgbClr val="ff0000"/>
          </a:solidFill>
          <a:ln w="93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3" name="CustomShape 27"/>
          <p:cNvSpPr/>
          <p:nvPr/>
        </p:nvSpPr>
        <p:spPr>
          <a:xfrm>
            <a:off x="6022080" y="3427200"/>
            <a:ext cx="913320" cy="379800"/>
          </a:xfrm>
          <a:prstGeom prst="rect">
            <a:avLst/>
          </a:prstGeom>
          <a:solidFill>
            <a:srgbClr val="ff0000"/>
          </a:solidFill>
          <a:ln w="93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4" name="CustomShape 28"/>
          <p:cNvSpPr/>
          <p:nvPr/>
        </p:nvSpPr>
        <p:spPr>
          <a:xfrm>
            <a:off x="4726440" y="3427200"/>
            <a:ext cx="913320" cy="379800"/>
          </a:xfrm>
          <a:prstGeom prst="rect">
            <a:avLst/>
          </a:prstGeom>
          <a:solidFill>
            <a:srgbClr val="ff0000"/>
          </a:solidFill>
          <a:ln w="93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5" name="CustomShape 29"/>
          <p:cNvSpPr/>
          <p:nvPr/>
        </p:nvSpPr>
        <p:spPr>
          <a:xfrm>
            <a:off x="3431160" y="3427200"/>
            <a:ext cx="913320" cy="379800"/>
          </a:xfrm>
          <a:prstGeom prst="rect">
            <a:avLst/>
          </a:prstGeom>
          <a:solidFill>
            <a:srgbClr val="ff0000"/>
          </a:solidFill>
          <a:ln w="93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6" name="CustomShape 30"/>
          <p:cNvSpPr/>
          <p:nvPr/>
        </p:nvSpPr>
        <p:spPr>
          <a:xfrm>
            <a:off x="2135880" y="4373280"/>
            <a:ext cx="5180400" cy="387720"/>
          </a:xfrm>
          <a:prstGeom prst="rect">
            <a:avLst/>
          </a:prstGeom>
          <a:noFill/>
          <a:ln w="1260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7" name="CustomShape 31"/>
          <p:cNvSpPr/>
          <p:nvPr/>
        </p:nvSpPr>
        <p:spPr>
          <a:xfrm>
            <a:off x="1089360" y="4393080"/>
            <a:ext cx="11217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100 ppm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98" name="CustomShape 32"/>
          <p:cNvSpPr/>
          <p:nvPr/>
        </p:nvSpPr>
        <p:spPr>
          <a:xfrm>
            <a:off x="2135880" y="4381200"/>
            <a:ext cx="913320" cy="379800"/>
          </a:xfrm>
          <a:prstGeom prst="rect">
            <a:avLst/>
          </a:prstGeom>
          <a:solidFill>
            <a:srgbClr val="ff0000"/>
          </a:solidFill>
          <a:ln w="93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9" name="CustomShape 33"/>
          <p:cNvSpPr/>
          <p:nvPr/>
        </p:nvSpPr>
        <p:spPr>
          <a:xfrm>
            <a:off x="6022080" y="4381200"/>
            <a:ext cx="913320" cy="379800"/>
          </a:xfrm>
          <a:prstGeom prst="rect">
            <a:avLst/>
          </a:prstGeom>
          <a:solidFill>
            <a:srgbClr val="ff0000"/>
          </a:solidFill>
          <a:ln w="93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0" name="CustomShape 34"/>
          <p:cNvSpPr/>
          <p:nvPr/>
        </p:nvSpPr>
        <p:spPr>
          <a:xfrm>
            <a:off x="4726440" y="4381200"/>
            <a:ext cx="913320" cy="379800"/>
          </a:xfrm>
          <a:prstGeom prst="rect">
            <a:avLst/>
          </a:prstGeom>
          <a:solidFill>
            <a:srgbClr val="ff0000"/>
          </a:solidFill>
          <a:ln w="93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1" name="CustomShape 35"/>
          <p:cNvSpPr/>
          <p:nvPr/>
        </p:nvSpPr>
        <p:spPr>
          <a:xfrm>
            <a:off x="3431160" y="4381200"/>
            <a:ext cx="913320" cy="379800"/>
          </a:xfrm>
          <a:prstGeom prst="rect">
            <a:avLst/>
          </a:prstGeom>
          <a:solidFill>
            <a:srgbClr val="ff0000"/>
          </a:solidFill>
          <a:ln w="93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2" name="CustomShape 36"/>
          <p:cNvSpPr/>
          <p:nvPr/>
        </p:nvSpPr>
        <p:spPr>
          <a:xfrm>
            <a:off x="2364480" y="4991040"/>
            <a:ext cx="457092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2c2a29"/>
                </a:solidFill>
                <a:latin typeface="Arial"/>
                <a:ea typeface="DejaVu Sans"/>
              </a:rPr>
              <a:t>6 hrs per day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2c2a29"/>
                </a:solidFill>
                <a:latin typeface="Arial"/>
                <a:ea typeface="DejaVu Sans"/>
              </a:rPr>
              <a:t>5 days per week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303" name="CustomShape 37"/>
          <p:cNvSpPr/>
          <p:nvPr/>
        </p:nvSpPr>
        <p:spPr>
          <a:xfrm>
            <a:off x="7393680" y="1638000"/>
            <a:ext cx="989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75+75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4" name="CustomShape 38"/>
          <p:cNvSpPr/>
          <p:nvPr/>
        </p:nvSpPr>
        <p:spPr>
          <a:xfrm>
            <a:off x="7393680" y="2541240"/>
            <a:ext cx="989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75+75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5" name="CustomShape 39"/>
          <p:cNvSpPr/>
          <p:nvPr/>
        </p:nvSpPr>
        <p:spPr>
          <a:xfrm>
            <a:off x="7393680" y="3490920"/>
            <a:ext cx="989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75+75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6" name="CustomShape 40"/>
          <p:cNvSpPr/>
          <p:nvPr/>
        </p:nvSpPr>
        <p:spPr>
          <a:xfrm>
            <a:off x="7393680" y="4373280"/>
            <a:ext cx="989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75+75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07" name="Picture 43" descr=""/>
          <p:cNvPicPr/>
          <p:nvPr/>
        </p:nvPicPr>
        <p:blipFill>
          <a:blip r:embed="rId1"/>
          <a:stretch/>
        </p:blipFill>
        <p:spPr>
          <a:xfrm>
            <a:off x="2523600" y="2617560"/>
            <a:ext cx="262080" cy="300240"/>
          </a:xfrm>
          <a:prstGeom prst="rect">
            <a:avLst/>
          </a:prstGeom>
          <a:ln>
            <a:noFill/>
          </a:ln>
        </p:spPr>
      </p:pic>
      <p:pic>
        <p:nvPicPr>
          <p:cNvPr id="1308" name="Picture 44" descr=""/>
          <p:cNvPicPr/>
          <p:nvPr/>
        </p:nvPicPr>
        <p:blipFill>
          <a:blip r:embed="rId2"/>
          <a:stretch/>
        </p:blipFill>
        <p:spPr>
          <a:xfrm>
            <a:off x="3794400" y="2619000"/>
            <a:ext cx="262080" cy="300240"/>
          </a:xfrm>
          <a:prstGeom prst="rect">
            <a:avLst/>
          </a:prstGeom>
          <a:ln>
            <a:noFill/>
          </a:ln>
        </p:spPr>
      </p:pic>
      <p:pic>
        <p:nvPicPr>
          <p:cNvPr id="1309" name="Picture 45" descr=""/>
          <p:cNvPicPr/>
          <p:nvPr/>
        </p:nvPicPr>
        <p:blipFill>
          <a:blip r:embed="rId3"/>
          <a:stretch/>
        </p:blipFill>
        <p:spPr>
          <a:xfrm>
            <a:off x="5073120" y="2604240"/>
            <a:ext cx="262080" cy="300240"/>
          </a:xfrm>
          <a:prstGeom prst="rect">
            <a:avLst/>
          </a:prstGeom>
          <a:ln>
            <a:noFill/>
          </a:ln>
        </p:spPr>
      </p:pic>
      <p:pic>
        <p:nvPicPr>
          <p:cNvPr id="1310" name="Picture 46" descr=""/>
          <p:cNvPicPr/>
          <p:nvPr/>
        </p:nvPicPr>
        <p:blipFill>
          <a:blip r:embed="rId4"/>
          <a:stretch/>
        </p:blipFill>
        <p:spPr>
          <a:xfrm>
            <a:off x="6399720" y="2605680"/>
            <a:ext cx="262080" cy="300240"/>
          </a:xfrm>
          <a:prstGeom prst="rect">
            <a:avLst/>
          </a:prstGeom>
          <a:ln>
            <a:noFill/>
          </a:ln>
        </p:spPr>
      </p:pic>
      <p:pic>
        <p:nvPicPr>
          <p:cNvPr id="1311" name="Picture 47" descr=""/>
          <p:cNvPicPr/>
          <p:nvPr/>
        </p:nvPicPr>
        <p:blipFill>
          <a:blip r:embed="rId5"/>
          <a:stretch/>
        </p:blipFill>
        <p:spPr>
          <a:xfrm>
            <a:off x="2524680" y="3477600"/>
            <a:ext cx="262080" cy="300240"/>
          </a:xfrm>
          <a:prstGeom prst="rect">
            <a:avLst/>
          </a:prstGeom>
          <a:ln>
            <a:noFill/>
          </a:ln>
        </p:spPr>
      </p:pic>
      <p:pic>
        <p:nvPicPr>
          <p:cNvPr id="1312" name="Picture 48" descr=""/>
          <p:cNvPicPr/>
          <p:nvPr/>
        </p:nvPicPr>
        <p:blipFill>
          <a:blip r:embed="rId6"/>
          <a:stretch/>
        </p:blipFill>
        <p:spPr>
          <a:xfrm>
            <a:off x="3795480" y="3479040"/>
            <a:ext cx="262080" cy="300240"/>
          </a:xfrm>
          <a:prstGeom prst="rect">
            <a:avLst/>
          </a:prstGeom>
          <a:ln>
            <a:noFill/>
          </a:ln>
        </p:spPr>
      </p:pic>
      <p:pic>
        <p:nvPicPr>
          <p:cNvPr id="1313" name="Picture 49" descr=""/>
          <p:cNvPicPr/>
          <p:nvPr/>
        </p:nvPicPr>
        <p:blipFill>
          <a:blip r:embed="rId7"/>
          <a:stretch/>
        </p:blipFill>
        <p:spPr>
          <a:xfrm>
            <a:off x="5082480" y="3472560"/>
            <a:ext cx="262080" cy="300240"/>
          </a:xfrm>
          <a:prstGeom prst="rect">
            <a:avLst/>
          </a:prstGeom>
          <a:ln>
            <a:noFill/>
          </a:ln>
        </p:spPr>
      </p:pic>
      <p:pic>
        <p:nvPicPr>
          <p:cNvPr id="1314" name="Picture 50" descr=""/>
          <p:cNvPicPr/>
          <p:nvPr/>
        </p:nvPicPr>
        <p:blipFill>
          <a:blip r:embed="rId8"/>
          <a:stretch/>
        </p:blipFill>
        <p:spPr>
          <a:xfrm>
            <a:off x="6417000" y="3465720"/>
            <a:ext cx="262080" cy="300240"/>
          </a:xfrm>
          <a:prstGeom prst="rect">
            <a:avLst/>
          </a:prstGeom>
          <a:ln>
            <a:noFill/>
          </a:ln>
        </p:spPr>
      </p:pic>
      <p:pic>
        <p:nvPicPr>
          <p:cNvPr id="1315" name="Picture 51" descr=""/>
          <p:cNvPicPr/>
          <p:nvPr/>
        </p:nvPicPr>
        <p:blipFill>
          <a:blip r:embed="rId9"/>
          <a:stretch/>
        </p:blipFill>
        <p:spPr>
          <a:xfrm>
            <a:off x="2530080" y="4437000"/>
            <a:ext cx="262080" cy="300240"/>
          </a:xfrm>
          <a:prstGeom prst="rect">
            <a:avLst/>
          </a:prstGeom>
          <a:ln>
            <a:noFill/>
          </a:ln>
        </p:spPr>
      </p:pic>
      <p:pic>
        <p:nvPicPr>
          <p:cNvPr id="1316" name="Picture 52" descr=""/>
          <p:cNvPicPr/>
          <p:nvPr/>
        </p:nvPicPr>
        <p:blipFill>
          <a:blip r:embed="rId10"/>
          <a:stretch/>
        </p:blipFill>
        <p:spPr>
          <a:xfrm>
            <a:off x="5086440" y="4430520"/>
            <a:ext cx="262080" cy="300240"/>
          </a:xfrm>
          <a:prstGeom prst="rect">
            <a:avLst/>
          </a:prstGeom>
          <a:ln>
            <a:noFill/>
          </a:ln>
        </p:spPr>
      </p:pic>
      <p:pic>
        <p:nvPicPr>
          <p:cNvPr id="1317" name="Picture 53" descr=""/>
          <p:cNvPicPr/>
          <p:nvPr/>
        </p:nvPicPr>
        <p:blipFill>
          <a:blip r:embed="rId11"/>
          <a:stretch/>
        </p:blipFill>
        <p:spPr>
          <a:xfrm>
            <a:off x="6444720" y="4431960"/>
            <a:ext cx="262080" cy="300240"/>
          </a:xfrm>
          <a:prstGeom prst="rect">
            <a:avLst/>
          </a:prstGeom>
          <a:ln>
            <a:noFill/>
          </a:ln>
        </p:spPr>
      </p:pic>
      <p:pic>
        <p:nvPicPr>
          <p:cNvPr id="1318" name="Picture 54" descr=""/>
          <p:cNvPicPr/>
          <p:nvPr/>
        </p:nvPicPr>
        <p:blipFill>
          <a:blip r:embed="rId12"/>
          <a:stretch/>
        </p:blipFill>
        <p:spPr>
          <a:xfrm>
            <a:off x="3808800" y="4430520"/>
            <a:ext cx="262080" cy="300240"/>
          </a:xfrm>
          <a:prstGeom prst="rect">
            <a:avLst/>
          </a:prstGeom>
          <a:ln>
            <a:noFill/>
          </a:ln>
        </p:spPr>
      </p:pic>
      <p:pic>
        <p:nvPicPr>
          <p:cNvPr id="1319" name="Picture 1" descr=""/>
          <p:cNvPicPr/>
          <p:nvPr/>
        </p:nvPicPr>
        <p:blipFill>
          <a:blip r:embed="rId13"/>
          <a:stretch/>
        </p:blipFill>
        <p:spPr>
          <a:xfrm>
            <a:off x="1830960" y="5143320"/>
            <a:ext cx="610560" cy="610560"/>
          </a:xfrm>
          <a:prstGeom prst="rect">
            <a:avLst/>
          </a:prstGeom>
          <a:ln>
            <a:noFill/>
          </a:ln>
        </p:spPr>
      </p:pic>
      <p:pic>
        <p:nvPicPr>
          <p:cNvPr id="1320" name="Picture 1" descr=""/>
          <p:cNvPicPr/>
          <p:nvPr/>
        </p:nvPicPr>
        <p:blipFill>
          <a:blip r:embed="rId14"/>
          <a:stretch/>
        </p:blipFill>
        <p:spPr>
          <a:xfrm>
            <a:off x="7012440" y="5143320"/>
            <a:ext cx="610560" cy="610560"/>
          </a:xfrm>
          <a:prstGeom prst="rect">
            <a:avLst/>
          </a:prstGeom>
          <a:ln>
            <a:noFill/>
          </a:ln>
        </p:spPr>
      </p:pic>
      <p:sp>
        <p:nvSpPr>
          <p:cNvPr id="1321" name="Line 41"/>
          <p:cNvSpPr/>
          <p:nvPr/>
        </p:nvSpPr>
        <p:spPr>
          <a:xfrm>
            <a:off x="7317360" y="1561680"/>
            <a:ext cx="360" cy="350532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737" dur="indefinite" restart="never" nodeType="tmRoot">
          <p:childTnLst>
            <p:seq>
              <p:cTn id="17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CustomShape 1"/>
          <p:cNvSpPr/>
          <p:nvPr/>
        </p:nvSpPr>
        <p:spPr>
          <a:xfrm>
            <a:off x="672840" y="274680"/>
            <a:ext cx="8152560" cy="59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85ca"/>
                </a:solidFill>
                <a:latin typeface="Arial"/>
                <a:ea typeface="DejaVu Sans"/>
              </a:rPr>
              <a:t>Benzene Study Endpoints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323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FF5AAB64-3393-444C-B30E-EC24E55B1A1E}" type="slidenum">
              <a:rPr b="0" lang="en-US" sz="1050" spc="-1" strike="noStrike">
                <a:solidFill>
                  <a:srgbClr val="333f48"/>
                </a:solidFill>
                <a:latin typeface="Arial"/>
                <a:ea typeface="DejaVu Sans"/>
              </a:rPr>
              <a:t>&lt;number&gt;</a:t>
            </a:fld>
            <a:endParaRPr b="0" lang="en-US" sz="1050" spc="-1" strike="noStrike">
              <a:latin typeface="Arial"/>
            </a:endParaRPr>
          </a:p>
        </p:txBody>
      </p:sp>
      <p:sp>
        <p:nvSpPr>
          <p:cNvPr id="1324" name="CustomShape 3"/>
          <p:cNvSpPr/>
          <p:nvPr/>
        </p:nvSpPr>
        <p:spPr>
          <a:xfrm>
            <a:off x="672840" y="1155960"/>
            <a:ext cx="8152560" cy="480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/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1"/>
              </a:buBlip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Pre- and post-exposure </a:t>
            </a:r>
            <a:r>
              <a:rPr b="0" lang="en-US" sz="2400" spc="-1" strike="noStrike" u="sng">
                <a:solidFill>
                  <a:srgbClr val="333f48"/>
                </a:solidFill>
                <a:uFillTx/>
                <a:latin typeface="Arial"/>
                <a:ea typeface="DejaVu Sans"/>
              </a:rPr>
              <a:t>blood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Post-exposure </a:t>
            </a:r>
            <a:r>
              <a:rPr b="0" lang="en-US" sz="2400" spc="-1" strike="noStrike" u="sng">
                <a:solidFill>
                  <a:srgbClr val="333f48"/>
                </a:solidFill>
                <a:uFillTx/>
                <a:latin typeface="Arial"/>
                <a:ea typeface="DejaVu Sans"/>
              </a:rPr>
              <a:t>bone marrow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3"/>
              </a:buBlip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Proportion of micronucleated reticulocytes (MN-RET)</a:t>
            </a:r>
            <a:endParaRPr b="0" lang="en-US" sz="2400" spc="-1" strike="noStrike">
              <a:latin typeface="Arial"/>
            </a:endParaRPr>
          </a:p>
          <a:p>
            <a:pPr lvl="1" marL="687240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b="0" lang="en-US" sz="2000" spc="-1" strike="noStrike">
                <a:solidFill>
                  <a:srgbClr val="333f48"/>
                </a:solidFill>
                <a:latin typeface="Arial"/>
                <a:ea typeface="DejaVu Sans"/>
              </a:rPr>
              <a:t>Measure of chromosomal damage</a:t>
            </a: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4"/>
              </a:buBlip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French, JE, et.al, </a:t>
            </a:r>
            <a:r>
              <a:rPr b="0" i="1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Env. Health Persp.</a:t>
            </a: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, 2014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5"/>
              </a:buBlip>
            </a:pPr>
            <a:r>
              <a:rPr b="0" lang="en-US" sz="2400" spc="-1" strike="noStrike" u="sng">
                <a:solidFill>
                  <a:srgbClr val="0085ca"/>
                </a:solidFill>
                <a:uFillTx/>
                <a:latin typeface="Arial"/>
                <a:ea typeface="DejaVu Sans"/>
                <a:hlinkClick r:id="rId6"/>
              </a:rPr>
              <a:t>http</a:t>
            </a:r>
            <a:r>
              <a:rPr b="0" lang="en-US" sz="2400" spc="-1" strike="noStrike" u="sng">
                <a:solidFill>
                  <a:srgbClr val="0085ca"/>
                </a:solidFill>
                <a:uFillTx/>
                <a:latin typeface="Arial"/>
                <a:ea typeface="DejaVu Sans"/>
                <a:hlinkClick r:id="rId7"/>
              </a:rPr>
              <a:t>://</a:t>
            </a:r>
            <a:r>
              <a:rPr b="0" lang="en-US" sz="2400" spc="-1" strike="noStrike" u="sng">
                <a:solidFill>
                  <a:srgbClr val="0085ca"/>
                </a:solidFill>
                <a:uFillTx/>
                <a:latin typeface="Arial"/>
                <a:ea typeface="DejaVu Sans"/>
                <a:hlinkClick r:id="rId8"/>
              </a:rPr>
              <a:t>www.ncbi.nlm.nih.gov/pubmed/25376053</a:t>
            </a: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739" dur="indefinite" restart="never" nodeType="tmRoot">
          <p:childTnLst>
            <p:seq>
              <p:cTn id="17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CustomShape 1"/>
          <p:cNvSpPr/>
          <p:nvPr/>
        </p:nvSpPr>
        <p:spPr>
          <a:xfrm>
            <a:off x="672840" y="274680"/>
            <a:ext cx="8152560" cy="59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85ca"/>
                </a:solidFill>
                <a:latin typeface="Arial"/>
                <a:ea typeface="DejaVu Sans"/>
              </a:rPr>
              <a:t>Bone Marrow MN-RET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326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CCF2A348-FAE2-4C6F-B424-D1A63F5AAA8D}" type="slidenum">
              <a:rPr b="0" lang="en-US" sz="1050" spc="-1" strike="noStrike">
                <a:solidFill>
                  <a:srgbClr val="333f48"/>
                </a:solidFill>
                <a:latin typeface="Arial"/>
                <a:ea typeface="DejaVu Sans"/>
              </a:rPr>
              <a:t>&lt;number&gt;</a:t>
            </a:fld>
            <a:endParaRPr b="0" lang="en-US" sz="1050" spc="-1" strike="noStrike">
              <a:latin typeface="Arial"/>
            </a:endParaRPr>
          </a:p>
        </p:txBody>
      </p:sp>
      <p:pic>
        <p:nvPicPr>
          <p:cNvPr id="1327" name="Content Placeholder 8" descr=""/>
          <p:cNvPicPr/>
          <p:nvPr/>
        </p:nvPicPr>
        <p:blipFill>
          <a:blip r:embed="rId1"/>
          <a:srcRect l="0" t="7480" r="0" b="-2268"/>
          <a:stretch/>
        </p:blipFill>
        <p:spPr>
          <a:xfrm>
            <a:off x="850680" y="1051560"/>
            <a:ext cx="6825960" cy="4852080"/>
          </a:xfrm>
          <a:prstGeom prst="rect">
            <a:avLst/>
          </a:prstGeom>
          <a:ln>
            <a:noFill/>
          </a:ln>
        </p:spPr>
      </p:pic>
      <p:sp>
        <p:nvSpPr>
          <p:cNvPr id="1328" name="CustomShape 3"/>
          <p:cNvSpPr/>
          <p:nvPr/>
        </p:nvSpPr>
        <p:spPr>
          <a:xfrm>
            <a:off x="7479000" y="4987440"/>
            <a:ext cx="16034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2c2a29"/>
                </a:solidFill>
                <a:latin typeface="Arial"/>
                <a:ea typeface="DejaVu Sans"/>
              </a:rPr>
              <a:t>DNA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2c2a29"/>
                </a:solidFill>
                <a:latin typeface="Arial"/>
                <a:ea typeface="DejaVu Sans"/>
              </a:rPr>
              <a:t>Damage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29" name="CustomShape 4"/>
          <p:cNvSpPr/>
          <p:nvPr/>
        </p:nvSpPr>
        <p:spPr>
          <a:xfrm rot="10800000">
            <a:off x="8873280" y="7978320"/>
            <a:ext cx="412920" cy="3303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>
              <a:lumMod val="10000"/>
              <a:lumOff val="90000"/>
            </a:schemeClr>
          </a:solidFill>
          <a:ln w="12600">
            <a:solidFill>
              <a:schemeClr val="tx1">
                <a:lumMod val="75000"/>
                <a:lumOff val="2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timing>
    <p:tnLst>
      <p:par>
        <p:cTn id="1741" dur="indefinite" restart="never" nodeType="tmRoot">
          <p:childTnLst>
            <p:seq>
              <p:cTn id="17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941400" y="274680"/>
            <a:ext cx="7884000" cy="5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85ca"/>
                </a:solidFill>
                <a:latin typeface="Arial"/>
                <a:ea typeface="DejaVu Sans"/>
              </a:rPr>
              <a:t>Laboratory mice are usually </a:t>
            </a:r>
            <a:r>
              <a:rPr b="1" lang="en-US" sz="3200" spc="-1" strike="noStrike" u="sng">
                <a:solidFill>
                  <a:srgbClr val="0085ca"/>
                </a:solidFill>
                <a:uFillTx/>
                <a:latin typeface="Arial"/>
                <a:ea typeface="DejaVu Sans"/>
              </a:rPr>
              <a:t>Inbred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0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B8ADFDEA-23BC-4411-8573-642B039BBEAA}" type="slidenum">
              <a:rPr b="0" lang="en-US" sz="1050" spc="-1" strike="noStrike">
                <a:solidFill>
                  <a:srgbClr val="333f48"/>
                </a:solidFill>
                <a:latin typeface="Arial"/>
                <a:ea typeface="DejaVu Sans"/>
              </a:rPr>
              <a:t>&lt;number&gt;</a:t>
            </a:fld>
            <a:endParaRPr b="0" lang="en-US" sz="1050" spc="-1" strike="noStrike">
              <a:latin typeface="Arial"/>
            </a:endParaRPr>
          </a:p>
        </p:txBody>
      </p:sp>
      <p:sp>
        <p:nvSpPr>
          <p:cNvPr id="311" name="CustomShape 3"/>
          <p:cNvSpPr/>
          <p:nvPr/>
        </p:nvSpPr>
        <p:spPr>
          <a:xfrm>
            <a:off x="941400" y="974880"/>
            <a:ext cx="7884000" cy="481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/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1"/>
              </a:buBlip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Brother/sister mating for more than 20 generations.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Breed until mice are homozygous at most loci.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3"/>
              </a:buBlip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All members of an inbred strain have identical genetic composition.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4"/>
              </a:buBlip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Fixes phenotypes in each strain for further study.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5"/>
              </a:buBlip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The Jackson Laboratory has hundreds of inbred strains. </a:t>
            </a:r>
            <a:r>
              <a:rPr b="0" lang="en-US" sz="2400" spc="-1" strike="noStrike" u="sng">
                <a:solidFill>
                  <a:srgbClr val="0085ca"/>
                </a:solidFill>
                <a:uFillTx/>
                <a:latin typeface="Arial"/>
                <a:ea typeface="DejaVu Sans"/>
                <a:hlinkClick r:id="rId6"/>
              </a:rPr>
              <a:t>http://jaxmice.jax.org</a:t>
            </a:r>
            <a:r>
              <a:rPr b="0" lang="en-US" sz="2400" spc="-1" strike="noStrike" u="sng">
                <a:solidFill>
                  <a:srgbClr val="0085ca"/>
                </a:solidFill>
                <a:uFillTx/>
                <a:latin typeface="Arial"/>
                <a:ea typeface="DejaVu Sans"/>
                <a:hlinkClick r:id="rId7"/>
              </a:rPr>
              <a:t>/</a:t>
            </a: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8"/>
              </a:buBlip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Many have been phenotyped: </a:t>
            </a:r>
            <a:r>
              <a:rPr b="0" lang="en-US" sz="2400" spc="-1" strike="noStrike" u="sng">
                <a:solidFill>
                  <a:srgbClr val="0085ca"/>
                </a:solidFill>
                <a:uFillTx/>
                <a:latin typeface="Arial"/>
                <a:ea typeface="DejaVu Sans"/>
                <a:hlinkClick r:id="rId9"/>
              </a:rPr>
              <a:t>http://phenome.jax.org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CustomShape 1"/>
          <p:cNvSpPr/>
          <p:nvPr/>
        </p:nvSpPr>
        <p:spPr>
          <a:xfrm>
            <a:off x="672840" y="274680"/>
            <a:ext cx="8152560" cy="59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85ca"/>
                </a:solidFill>
                <a:latin typeface="Arial"/>
                <a:ea typeface="DejaVu Sans"/>
              </a:rPr>
              <a:t>Linkage Mapping Model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331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8D5B4F20-BF36-4968-A0E1-8DF2A2BBC6AA}" type="slidenum">
              <a:rPr b="0" lang="en-US" sz="1050" spc="-1" strike="noStrike">
                <a:solidFill>
                  <a:srgbClr val="333f48"/>
                </a:solidFill>
                <a:latin typeface="Arial"/>
                <a:ea typeface="DejaVu Sans"/>
              </a:rPr>
              <a:t>&lt;number&gt;</a:t>
            </a:fld>
            <a:endParaRPr b="0" lang="en-US" sz="1050" spc="-1" strike="noStrike">
              <a:latin typeface="Arial"/>
            </a:endParaRPr>
          </a:p>
        </p:txBody>
      </p:sp>
      <p:sp>
        <p:nvSpPr>
          <p:cNvPr id="1332" name="CustomShape 3"/>
          <p:cNvSpPr/>
          <p:nvPr/>
        </p:nvSpPr>
        <p:spPr>
          <a:xfrm>
            <a:off x="603720" y="1155960"/>
            <a:ext cx="7089840" cy="480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/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1"/>
              </a:buBlip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Map with 150 samples from 100 ppm dose.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b="0" i="1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	</a:t>
            </a:r>
            <a:r>
              <a:rPr b="0" i="1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y</a:t>
            </a:r>
            <a:r>
              <a:rPr b="0" i="1" lang="en-US" sz="2400" spc="-1" strike="noStrike" baseline="-25000">
                <a:solidFill>
                  <a:srgbClr val="333f48"/>
                </a:solidFill>
                <a:latin typeface="Arial"/>
                <a:ea typeface="DejaVu Sans"/>
              </a:rPr>
              <a:t>i</a:t>
            </a: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 = phenotype for sample </a:t>
            </a:r>
            <a:r>
              <a:rPr b="0" i="1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i</a:t>
            </a: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.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b="0" i="1" lang="en-US" sz="2400" spc="-1" strike="noStrike">
                <a:solidFill>
                  <a:srgbClr val="333f48"/>
                </a:solidFill>
                <a:latin typeface="Symbol"/>
                <a:ea typeface="DejaVu Sans"/>
              </a:rPr>
              <a:t>	</a:t>
            </a:r>
            <a:r>
              <a:rPr b="0" i="1" lang="en-US" sz="2400" spc="-1" strike="noStrike">
                <a:solidFill>
                  <a:srgbClr val="333f48"/>
                </a:solidFill>
                <a:latin typeface="Symbol"/>
                <a:ea typeface="DejaVu Sans"/>
              </a:rPr>
              <a:t>b</a:t>
            </a:r>
            <a:r>
              <a:rPr b="0" i="1" lang="en-US" sz="2400" spc="-1" strike="noStrike" baseline="-25000">
                <a:solidFill>
                  <a:srgbClr val="333f48"/>
                </a:solidFill>
                <a:latin typeface="Arial"/>
                <a:ea typeface="DejaVu Sans"/>
              </a:rPr>
              <a:t>j</a:t>
            </a: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 = founder allele effect for founder </a:t>
            </a:r>
            <a:r>
              <a:rPr b="0" i="1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j</a:t>
            </a: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.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b="0" i="1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	</a:t>
            </a:r>
            <a:r>
              <a:rPr b="0" i="1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h</a:t>
            </a:r>
            <a:r>
              <a:rPr b="0" i="1" lang="en-US" sz="2400" spc="-1" strike="noStrike" baseline="-25000">
                <a:solidFill>
                  <a:srgbClr val="333f48"/>
                </a:solidFill>
                <a:latin typeface="Arial"/>
                <a:ea typeface="DejaVu Sans"/>
              </a:rPr>
              <a:t>ij</a:t>
            </a: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 = founder haplotype contribution for sample </a:t>
            </a:r>
            <a:r>
              <a:rPr b="0" i="1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i </a:t>
            </a:r>
            <a:r>
              <a:rPr b="0" i="1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	</a:t>
            </a:r>
            <a:r>
              <a:rPr b="0" i="1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	</a:t>
            </a:r>
            <a:r>
              <a:rPr b="0" i="1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	</a:t>
            </a: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for founder </a:t>
            </a:r>
            <a:r>
              <a:rPr b="0" i="1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j</a:t>
            </a: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.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b="0" lang="en-US" sz="2400" spc="-1" strike="noStrike">
                <a:solidFill>
                  <a:srgbClr val="333f48"/>
                </a:solidFill>
                <a:latin typeface="Symbol"/>
                <a:ea typeface="DejaVu Sans"/>
              </a:rPr>
              <a:t>	</a:t>
            </a:r>
            <a:r>
              <a:rPr b="0" lang="en-US" sz="2400" spc="-1" strike="noStrike">
                <a:solidFill>
                  <a:srgbClr val="333f48"/>
                </a:solidFill>
                <a:latin typeface="Symbol"/>
                <a:ea typeface="DejaVu Sans"/>
              </a:rPr>
              <a:t>l</a:t>
            </a:r>
            <a:r>
              <a:rPr b="0" lang="en-US" sz="2400" spc="-1" strike="noStrike" baseline="-25000">
                <a:solidFill>
                  <a:srgbClr val="333f48"/>
                </a:solidFill>
                <a:latin typeface="Arial"/>
                <a:ea typeface="DejaVu Sans"/>
              </a:rPr>
              <a:t>i</a:t>
            </a:r>
            <a:r>
              <a:rPr b="0" lang="en-US" sz="2400" spc="-1" strike="noStrike">
                <a:solidFill>
                  <a:srgbClr val="333f48"/>
                </a:solidFill>
                <a:latin typeface="Symbol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= correction for population structure.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1333" name="" descr=""/>
          <p:cNvPicPr/>
          <p:nvPr/>
        </p:nvPicPr>
        <p:blipFill>
          <a:blip r:embed="rId2"/>
          <a:stretch/>
        </p:blipFill>
        <p:spPr>
          <a:xfrm>
            <a:off x="2832120" y="1498680"/>
            <a:ext cx="3187080" cy="1434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43" dur="indefinite" restart="never" nodeType="tmRoot">
          <p:childTnLst>
            <p:seq>
              <p:cTn id="17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CustomShape 1"/>
          <p:cNvSpPr/>
          <p:nvPr/>
        </p:nvSpPr>
        <p:spPr>
          <a:xfrm>
            <a:off x="672840" y="331560"/>
            <a:ext cx="8152560" cy="59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85ca"/>
                </a:solidFill>
                <a:latin typeface="Arial"/>
                <a:ea typeface="DejaVu Sans"/>
              </a:rPr>
              <a:t>QTL Plot of Bone Marrow MN-RET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335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3F7C139-09E8-45EB-9CD6-F07EF054B3D2}" type="slidenum">
              <a:rPr b="0" lang="en-US" sz="1050" spc="-1" strike="noStrike">
                <a:solidFill>
                  <a:srgbClr val="333f48"/>
                </a:solidFill>
                <a:latin typeface="Arial"/>
                <a:ea typeface="DejaVu Sans"/>
              </a:rPr>
              <a:t>&lt;number&gt;</a:t>
            </a:fld>
            <a:endParaRPr b="0" lang="en-US" sz="1050" spc="-1" strike="noStrike">
              <a:latin typeface="Arial"/>
            </a:endParaRPr>
          </a:p>
        </p:txBody>
      </p:sp>
      <p:pic>
        <p:nvPicPr>
          <p:cNvPr id="1336" name="Content Placeholder 4" descr=""/>
          <p:cNvPicPr/>
          <p:nvPr/>
        </p:nvPicPr>
        <p:blipFill>
          <a:blip r:embed="rId1"/>
          <a:srcRect l="0" t="13528" r="4600" b="19339"/>
          <a:stretch/>
        </p:blipFill>
        <p:spPr>
          <a:xfrm>
            <a:off x="670680" y="1104120"/>
            <a:ext cx="7991640" cy="4217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45" dur="indefinite" restart="never" nodeType="tmRoot">
          <p:childTnLst>
            <p:seq>
              <p:cTn id="17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CustomShape 1"/>
          <p:cNvSpPr/>
          <p:nvPr/>
        </p:nvSpPr>
        <p:spPr>
          <a:xfrm>
            <a:off x="672840" y="274680"/>
            <a:ext cx="8152560" cy="59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85ca"/>
                </a:solidFill>
                <a:latin typeface="Arial"/>
                <a:ea typeface="DejaVu Sans"/>
              </a:rPr>
              <a:t>The CAST allele is protective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338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84E6BA7D-A1F7-4631-9120-4493D3A483B5}" type="slidenum">
              <a:rPr b="0" lang="en-US" sz="1050" spc="-1" strike="noStrike">
                <a:solidFill>
                  <a:srgbClr val="333f48"/>
                </a:solidFill>
                <a:latin typeface="Arial"/>
                <a:ea typeface="DejaVu Sans"/>
              </a:rPr>
              <a:t>&lt;number&gt;</a:t>
            </a:fld>
            <a:endParaRPr b="0" lang="en-US" sz="1050" spc="-1" strike="noStrike">
              <a:latin typeface="Arial"/>
            </a:endParaRPr>
          </a:p>
        </p:txBody>
      </p:sp>
      <p:pic>
        <p:nvPicPr>
          <p:cNvPr id="1339" name="Content Placeholder 7" descr=""/>
          <p:cNvPicPr/>
          <p:nvPr/>
        </p:nvPicPr>
        <p:blipFill>
          <a:blip r:embed="rId1"/>
          <a:srcRect l="0" t="12000" r="0" b="-1457"/>
          <a:stretch/>
        </p:blipFill>
        <p:spPr>
          <a:xfrm>
            <a:off x="1302480" y="888480"/>
            <a:ext cx="7314480" cy="4979880"/>
          </a:xfrm>
          <a:prstGeom prst="rect">
            <a:avLst/>
          </a:prstGeom>
          <a:ln>
            <a:noFill/>
          </a:ln>
        </p:spPr>
      </p:pic>
      <p:sp>
        <p:nvSpPr>
          <p:cNvPr id="1340" name="CustomShape 3"/>
          <p:cNvSpPr/>
          <p:nvPr/>
        </p:nvSpPr>
        <p:spPr>
          <a:xfrm>
            <a:off x="4787640" y="5684760"/>
            <a:ext cx="1068480" cy="363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Chr 10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41" name="CustomShape 4"/>
          <p:cNvSpPr/>
          <p:nvPr/>
        </p:nvSpPr>
        <p:spPr>
          <a:xfrm>
            <a:off x="319320" y="3041640"/>
            <a:ext cx="145692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2c2a29"/>
                </a:solidFill>
                <a:latin typeface="Arial"/>
                <a:ea typeface="DejaVu Sans"/>
              </a:rPr>
              <a:t>DNA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2c2a29"/>
                </a:solidFill>
                <a:latin typeface="Arial"/>
                <a:ea typeface="DejaVu Sans"/>
              </a:rPr>
              <a:t>Damage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42" name="CustomShape 5"/>
          <p:cNvSpPr/>
          <p:nvPr/>
        </p:nvSpPr>
        <p:spPr>
          <a:xfrm rot="10800000">
            <a:off x="2077920" y="6908400"/>
            <a:ext cx="412920" cy="194832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>
              <a:lumMod val="10000"/>
              <a:lumOff val="90000"/>
            </a:schemeClr>
          </a:solidFill>
          <a:ln w="12600">
            <a:solidFill>
              <a:schemeClr val="tx1">
                <a:lumMod val="75000"/>
                <a:lumOff val="2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3" name="CustomShape 6"/>
          <p:cNvSpPr/>
          <p:nvPr/>
        </p:nvSpPr>
        <p:spPr>
          <a:xfrm>
            <a:off x="3812760" y="1768320"/>
            <a:ext cx="5158440" cy="1991520"/>
          </a:xfrm>
          <a:custGeom>
            <a:avLst/>
            <a:gdLst/>
            <a:ahLst/>
            <a:rect l="l" t="t" r="r" b="b"/>
            <a:pathLst>
              <a:path w="5159433" h="1992749">
                <a:moveTo>
                  <a:pt x="4520242" y="0"/>
                </a:moveTo>
                <a:cubicBezTo>
                  <a:pt x="5026325" y="127958"/>
                  <a:pt x="5144219" y="474451"/>
                  <a:pt x="5158596" y="776376"/>
                </a:cubicBezTo>
                <a:cubicBezTo>
                  <a:pt x="5172973" y="1078301"/>
                  <a:pt x="5004759" y="1542690"/>
                  <a:pt x="4451231" y="1708030"/>
                </a:cubicBezTo>
                <a:cubicBezTo>
                  <a:pt x="3897703" y="1873370"/>
                  <a:pt x="2185359" y="1723845"/>
                  <a:pt x="1837427" y="1768415"/>
                </a:cubicBezTo>
                <a:cubicBezTo>
                  <a:pt x="1489495" y="1812985"/>
                  <a:pt x="2669876" y="1942381"/>
                  <a:pt x="2363638" y="1975449"/>
                </a:cubicBezTo>
                <a:cubicBezTo>
                  <a:pt x="2057400" y="2008517"/>
                  <a:pt x="1028700" y="1987670"/>
                  <a:pt x="0" y="1966823"/>
                </a:cubicBezTo>
              </a:path>
            </a:pathLst>
          </a:custGeom>
          <a:noFill/>
          <a:ln w="19080">
            <a:solidFill>
              <a:schemeClr val="tx1">
                <a:lumMod val="75000"/>
                <a:lumOff val="25000"/>
              </a:schemeClr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timing>
    <p:tnLst>
      <p:par>
        <p:cTn id="1747" dur="indefinite" restart="never" nodeType="tmRoot">
          <p:childTnLst>
            <p:seq>
              <p:cTn id="17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CustomShape 1"/>
          <p:cNvSpPr/>
          <p:nvPr/>
        </p:nvSpPr>
        <p:spPr>
          <a:xfrm>
            <a:off x="672840" y="274680"/>
            <a:ext cx="8152560" cy="59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85ca"/>
                </a:solidFill>
                <a:latin typeface="Arial"/>
                <a:ea typeface="DejaVu Sans"/>
              </a:rPr>
              <a:t>The CAST allele is dominant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345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285C9451-BF47-468D-A73B-47E0D5F42648}" type="slidenum">
              <a:rPr b="0" lang="en-US" sz="1050" spc="-1" strike="noStrike">
                <a:solidFill>
                  <a:srgbClr val="333f48"/>
                </a:solidFill>
                <a:latin typeface="Arial"/>
                <a:ea typeface="DejaVu Sans"/>
              </a:rPr>
              <a:t>&lt;number&gt;</a:t>
            </a:fld>
            <a:endParaRPr b="0" lang="en-US" sz="1050" spc="-1" strike="noStrike">
              <a:latin typeface="Arial"/>
            </a:endParaRPr>
          </a:p>
        </p:txBody>
      </p:sp>
      <p:pic>
        <p:nvPicPr>
          <p:cNvPr id="1346" name="Picture 2" descr=""/>
          <p:cNvPicPr/>
          <p:nvPr/>
        </p:nvPicPr>
        <p:blipFill>
          <a:blip r:embed="rId1"/>
          <a:stretch/>
        </p:blipFill>
        <p:spPr>
          <a:xfrm>
            <a:off x="1413000" y="795240"/>
            <a:ext cx="6573240" cy="4822560"/>
          </a:xfrm>
          <a:prstGeom prst="rect">
            <a:avLst/>
          </a:prstGeom>
          <a:ln>
            <a:noFill/>
          </a:ln>
        </p:spPr>
      </p:pic>
      <p:sp>
        <p:nvSpPr>
          <p:cNvPr id="1347" name="CustomShape 3"/>
          <p:cNvSpPr/>
          <p:nvPr/>
        </p:nvSpPr>
        <p:spPr>
          <a:xfrm>
            <a:off x="2628360" y="5009040"/>
            <a:ext cx="1166400" cy="243360"/>
          </a:xfrm>
          <a:prstGeom prst="rect">
            <a:avLst/>
          </a:prstGeom>
          <a:noFill/>
          <a:ln w="19080">
            <a:solidFill>
              <a:srgbClr val="ffc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8" name="CustomShape 4"/>
          <p:cNvSpPr/>
          <p:nvPr/>
        </p:nvSpPr>
        <p:spPr>
          <a:xfrm>
            <a:off x="1311120" y="2018520"/>
            <a:ext cx="628560" cy="1540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2d050"/>
          </a:solidFill>
          <a:ln w="12600">
            <a:solidFill>
              <a:schemeClr val="tx1">
                <a:lumMod val="75000"/>
                <a:lumOff val="2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9" name="CustomShape 5"/>
          <p:cNvSpPr/>
          <p:nvPr/>
        </p:nvSpPr>
        <p:spPr>
          <a:xfrm rot="16200000">
            <a:off x="-987840" y="2846880"/>
            <a:ext cx="40100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2c2a29"/>
                </a:solidFill>
                <a:latin typeface="Arial"/>
                <a:ea typeface="DejaVu Sans"/>
              </a:rPr>
              <a:t>Prop. MN-RET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0" name="CustomShape 6"/>
          <p:cNvSpPr/>
          <p:nvPr/>
        </p:nvSpPr>
        <p:spPr>
          <a:xfrm>
            <a:off x="2797560" y="5288040"/>
            <a:ext cx="4010040" cy="45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2c2a29"/>
                </a:solidFill>
                <a:latin typeface="Arial"/>
                <a:ea typeface="DejaVu Sans"/>
              </a:rPr>
              <a:t>Genotype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749" dur="indefinite" restart="never" nodeType="tmRoot">
          <p:childTnLst>
            <p:seq>
              <p:cTn id="17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CustomShape 1"/>
          <p:cNvSpPr/>
          <p:nvPr/>
        </p:nvSpPr>
        <p:spPr>
          <a:xfrm>
            <a:off x="941400" y="162360"/>
            <a:ext cx="7884000" cy="56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85ca"/>
                </a:solidFill>
                <a:latin typeface="Arial"/>
                <a:ea typeface="DejaVu Sans"/>
              </a:rPr>
              <a:t>Association Mapping to narrow candidate gene list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2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C91C709C-500F-4962-991C-DCAF50C48160}" type="slidenum">
              <a:rPr b="0" lang="en-US" sz="1050" spc="-1" strike="noStrike">
                <a:solidFill>
                  <a:srgbClr val="333f48"/>
                </a:solidFill>
                <a:latin typeface="Arial"/>
                <a:ea typeface="DejaVu Sans"/>
              </a:rPr>
              <a:t>&lt;number&gt;</a:t>
            </a:fld>
            <a:endParaRPr b="0" lang="en-US" sz="1050" spc="-1" strike="noStrike">
              <a:latin typeface="Arial"/>
            </a:endParaRPr>
          </a:p>
        </p:txBody>
      </p:sp>
      <p:sp>
        <p:nvSpPr>
          <p:cNvPr id="1353" name="CustomShape 3"/>
          <p:cNvSpPr/>
          <p:nvPr/>
        </p:nvSpPr>
        <p:spPr>
          <a:xfrm>
            <a:off x="941400" y="1005840"/>
            <a:ext cx="7884000" cy="478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/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1"/>
              </a:buBlip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Founders have been sequenced.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We have founder haplotypes for the DO.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3"/>
              </a:buBlip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Map founder sequences onto DO.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4"/>
              </a:buBlip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QTL map using smaller, three genotype model.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354" name="Picture 10" descr=""/>
          <p:cNvPicPr/>
          <p:nvPr/>
        </p:nvPicPr>
        <p:blipFill>
          <a:blip r:embed="rId5"/>
          <a:stretch/>
        </p:blipFill>
        <p:spPr>
          <a:xfrm>
            <a:off x="1002600" y="3467160"/>
            <a:ext cx="7073640" cy="2385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51" dur="indefinite" restart="never" nodeType="tmRoot">
          <p:childTnLst>
            <p:seq>
              <p:cTn id="17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CustomShape 1"/>
          <p:cNvSpPr/>
          <p:nvPr/>
        </p:nvSpPr>
        <p:spPr>
          <a:xfrm>
            <a:off x="941400" y="162360"/>
            <a:ext cx="7884000" cy="56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85ca"/>
                </a:solidFill>
                <a:latin typeface="Arial"/>
                <a:ea typeface="DejaVu Sans"/>
              </a:rPr>
              <a:t>Association Mapping to narrow candidate gene list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6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9FFFD0A6-6695-4C82-9A42-88E24E745F89}" type="slidenum">
              <a:rPr b="0" lang="en-US" sz="1050" spc="-1" strike="noStrike">
                <a:solidFill>
                  <a:srgbClr val="333f48"/>
                </a:solidFill>
                <a:latin typeface="Arial"/>
                <a:ea typeface="DejaVu Sans"/>
              </a:rPr>
              <a:t>&lt;number&gt;</a:t>
            </a:fld>
            <a:endParaRPr b="0" lang="en-US" sz="1050" spc="-1" strike="noStrike">
              <a:latin typeface="Arial"/>
            </a:endParaRPr>
          </a:p>
        </p:txBody>
      </p:sp>
      <p:sp>
        <p:nvSpPr>
          <p:cNvPr id="1357" name="CustomShape 3"/>
          <p:cNvSpPr/>
          <p:nvPr/>
        </p:nvSpPr>
        <p:spPr>
          <a:xfrm>
            <a:off x="941400" y="1005840"/>
            <a:ext cx="7884000" cy="478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/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1"/>
              </a:buBlip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Founders have been sequenced.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We have founder haplotypes for the DO.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3"/>
              </a:buBlip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Map founder sequences onto DO.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4"/>
              </a:buBlip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QTL map using smaller, three genotype model.</a:t>
            </a:r>
            <a:endParaRPr b="0" lang="en-US" sz="2400" spc="-1" strike="noStrike">
              <a:latin typeface="Arial"/>
            </a:endParaRPr>
          </a:p>
        </p:txBody>
      </p:sp>
      <p:graphicFrame>
        <p:nvGraphicFramePr>
          <p:cNvPr id="1358" name="Table 4"/>
          <p:cNvGraphicFramePr/>
          <p:nvPr/>
        </p:nvGraphicFramePr>
        <p:xfrm>
          <a:off x="1302480" y="4537440"/>
          <a:ext cx="2613240" cy="815040"/>
        </p:xfrm>
        <a:graphic>
          <a:graphicData uri="http://schemas.openxmlformats.org/drawingml/2006/table">
            <a:tbl>
              <a:tblPr/>
              <a:tblGrid>
                <a:gridCol w="326520"/>
                <a:gridCol w="326520"/>
                <a:gridCol w="326520"/>
                <a:gridCol w="326520"/>
                <a:gridCol w="326520"/>
                <a:gridCol w="326520"/>
                <a:gridCol w="326520"/>
                <a:gridCol w="327960"/>
              </a:tblGrid>
              <a:tr h="40752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1c400"/>
                          </a:solidFill>
                          <a:latin typeface="Arial"/>
                        </a:rPr>
                        <a:t>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989391"/>
                          </a:solidFill>
                          <a:latin typeface="Arial"/>
                        </a:rPr>
                        <a:t>B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99cc"/>
                          </a:solidFill>
                          <a:latin typeface="Arial"/>
                        </a:rPr>
                        <a:t>C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116fff"/>
                          </a:solidFill>
                          <a:latin typeface="Arial"/>
                        </a:rPr>
                        <a:t>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84d5ff"/>
                          </a:solidFill>
                          <a:latin typeface="Arial"/>
                        </a:rPr>
                        <a:t>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b050"/>
                          </a:solidFill>
                          <a:latin typeface="Arial"/>
                        </a:rPr>
                        <a:t>F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cc00ff"/>
                          </a:solidFill>
                          <a:latin typeface="Arial"/>
                        </a:rPr>
                        <a:t>H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</a:tr>
              <a:tr h="40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359" name="Table 5"/>
          <p:cNvGraphicFramePr/>
          <p:nvPr/>
        </p:nvGraphicFramePr>
        <p:xfrm>
          <a:off x="4968720" y="3838680"/>
          <a:ext cx="1976760" cy="2224080"/>
        </p:xfrm>
        <a:graphic>
          <a:graphicData uri="http://schemas.openxmlformats.org/drawingml/2006/table">
            <a:tbl>
              <a:tblPr/>
              <a:tblGrid>
                <a:gridCol w="565560"/>
                <a:gridCol w="641520"/>
                <a:gridCol w="770040"/>
              </a:tblGrid>
              <a:tr h="3708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DO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#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Geno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1c400"/>
                          </a:solidFill>
                          <a:latin typeface="Arial"/>
                        </a:rPr>
                        <a:t>A</a:t>
                      </a:r>
                      <a:r>
                        <a:rPr b="1" lang="en-US" sz="1800" spc="-1" strike="noStrike">
                          <a:solidFill>
                            <a:srgbClr val="768186"/>
                          </a:solidFill>
                          <a:latin typeface="Arial"/>
                        </a:rPr>
                        <a:t>B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0+1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768186"/>
                          </a:solidFill>
                          <a:latin typeface="Arial"/>
                        </a:rPr>
                        <a:t>BB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1+1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1c400"/>
                          </a:solidFill>
                          <a:latin typeface="Arial"/>
                        </a:rPr>
                        <a:t>A</a:t>
                      </a:r>
                      <a:r>
                        <a:rPr b="1" lang="en-US" sz="1800" spc="-1" strike="noStrike">
                          <a:solidFill>
                            <a:srgbClr val="ff99cc"/>
                          </a:solidFill>
                          <a:latin typeface="Arial"/>
                        </a:rPr>
                        <a:t>C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0+0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768186"/>
                          </a:solidFill>
                          <a:latin typeface="Arial"/>
                        </a:rPr>
                        <a:t>B</a:t>
                      </a:r>
                      <a:r>
                        <a:rPr b="1" lang="en-US" sz="1800" spc="-1" strike="noStrike">
                          <a:solidFill>
                            <a:srgbClr val="84d5ff"/>
                          </a:solidFill>
                          <a:latin typeface="Arial"/>
                        </a:rPr>
                        <a:t>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1+1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</a:tr>
              <a:tr h="3700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116fff"/>
                          </a:solidFill>
                          <a:latin typeface="Arial"/>
                        </a:rPr>
                        <a:t>D</a:t>
                      </a:r>
                      <a:r>
                        <a:rPr b="1" lang="en-US" sz="1800" spc="-1" strike="noStrike">
                          <a:solidFill>
                            <a:srgbClr val="84d5ff"/>
                          </a:solidFill>
                          <a:latin typeface="Arial"/>
                        </a:rPr>
                        <a:t>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0+1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2c2a29"/>
                          </a:solidFill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360" name="CustomShape 6"/>
          <p:cNvSpPr/>
          <p:nvPr/>
        </p:nvSpPr>
        <p:spPr>
          <a:xfrm>
            <a:off x="4045680" y="4735800"/>
            <a:ext cx="706320" cy="4215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361" name="Content Placeholder 3" descr=""/>
          <p:cNvPicPr/>
          <p:nvPr/>
        </p:nvPicPr>
        <p:blipFill>
          <a:blip r:embed="rId5"/>
          <a:stretch/>
        </p:blipFill>
        <p:spPr>
          <a:xfrm>
            <a:off x="7085880" y="4222800"/>
            <a:ext cx="1790640" cy="1374840"/>
          </a:xfrm>
          <a:prstGeom prst="rect">
            <a:avLst/>
          </a:prstGeom>
          <a:ln>
            <a:noFill/>
          </a:ln>
        </p:spPr>
      </p:pic>
      <p:sp>
        <p:nvSpPr>
          <p:cNvPr id="1362" name="CustomShape 7"/>
          <p:cNvSpPr/>
          <p:nvPr/>
        </p:nvSpPr>
        <p:spPr>
          <a:xfrm>
            <a:off x="7307280" y="5494320"/>
            <a:ext cx="407880" cy="363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63" name="CustomShape 8"/>
          <p:cNvSpPr/>
          <p:nvPr/>
        </p:nvSpPr>
        <p:spPr>
          <a:xfrm>
            <a:off x="7740360" y="5502600"/>
            <a:ext cx="407880" cy="363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64" name="CustomShape 9"/>
          <p:cNvSpPr/>
          <p:nvPr/>
        </p:nvSpPr>
        <p:spPr>
          <a:xfrm>
            <a:off x="8173440" y="5502600"/>
            <a:ext cx="407880" cy="363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65" name="CustomShape 10"/>
          <p:cNvSpPr/>
          <p:nvPr/>
        </p:nvSpPr>
        <p:spPr>
          <a:xfrm>
            <a:off x="1291320" y="4050720"/>
            <a:ext cx="26938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One Sanger SNP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753" dur="indefinite" restart="never" nodeType="tmRoot">
          <p:childTnLst>
            <p:seq>
              <p:cTn id="17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CustomShape 1"/>
          <p:cNvSpPr/>
          <p:nvPr/>
        </p:nvSpPr>
        <p:spPr>
          <a:xfrm>
            <a:off x="672840" y="253440"/>
            <a:ext cx="8152560" cy="59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85ca"/>
                </a:solidFill>
                <a:latin typeface="Arial"/>
                <a:ea typeface="DejaVu Sans"/>
              </a:rPr>
              <a:t>Sult3a1 and Gm4794 are sulfotransferases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367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8F25D10A-AEF8-4365-BDF7-FB449436A84F}" type="slidenum">
              <a:rPr b="0" lang="en-US" sz="1050" spc="-1" strike="noStrike">
                <a:solidFill>
                  <a:srgbClr val="333f48"/>
                </a:solidFill>
                <a:latin typeface="Arial"/>
                <a:ea typeface="DejaVu Sans"/>
              </a:rPr>
              <a:t>&lt;number&gt;</a:t>
            </a:fld>
            <a:endParaRPr b="0" lang="en-US" sz="1050" spc="-1" strike="noStrike">
              <a:latin typeface="Arial"/>
            </a:endParaRPr>
          </a:p>
        </p:txBody>
      </p:sp>
      <p:pic>
        <p:nvPicPr>
          <p:cNvPr id="1368" name="Content Placeholder 4" descr=""/>
          <p:cNvPicPr/>
          <p:nvPr/>
        </p:nvPicPr>
        <p:blipFill>
          <a:blip r:embed="rId1"/>
          <a:stretch/>
        </p:blipFill>
        <p:spPr>
          <a:xfrm>
            <a:off x="1768320" y="1187640"/>
            <a:ext cx="5537160" cy="5091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55" dur="indefinite" restart="never" nodeType="tmRoot">
          <p:childTnLst>
            <p:seq>
              <p:cTn id="17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9" name="Content Placeholder 9" descr=""/>
          <p:cNvPicPr/>
          <p:nvPr/>
        </p:nvPicPr>
        <p:blipFill>
          <a:blip r:embed="rId1"/>
          <a:stretch/>
        </p:blipFill>
        <p:spPr>
          <a:xfrm>
            <a:off x="2501640" y="1164240"/>
            <a:ext cx="4596840" cy="5371560"/>
          </a:xfrm>
          <a:prstGeom prst="rect">
            <a:avLst/>
          </a:prstGeom>
          <a:ln>
            <a:noFill/>
          </a:ln>
        </p:spPr>
      </p:pic>
      <p:sp>
        <p:nvSpPr>
          <p:cNvPr id="1370" name="CustomShape 1"/>
          <p:cNvSpPr/>
          <p:nvPr/>
        </p:nvSpPr>
        <p:spPr>
          <a:xfrm>
            <a:off x="672840" y="590040"/>
            <a:ext cx="8152560" cy="59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85ca"/>
                </a:solidFill>
                <a:latin typeface="Arial"/>
                <a:ea typeface="DejaVu Sans"/>
              </a:rPr>
              <a:t>Sult3a1 and Gm4794 have high expression in CAST livers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371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296DCAE8-3310-470A-9CA8-5E10E1124425}" type="slidenum">
              <a:rPr b="0" lang="en-US" sz="1050" spc="-1" strike="noStrike">
                <a:solidFill>
                  <a:srgbClr val="333f48"/>
                </a:solidFill>
                <a:latin typeface="Arial"/>
                <a:ea typeface="DejaVu Sans"/>
              </a:rPr>
              <a:t>&lt;number&gt;</a:t>
            </a:fld>
            <a:endParaRPr b="0" lang="en-US" sz="1050" spc="-1" strike="noStrike">
              <a:latin typeface="Arial"/>
            </a:endParaRPr>
          </a:p>
        </p:txBody>
      </p:sp>
      <p:sp>
        <p:nvSpPr>
          <p:cNvPr id="1372" name="CustomShape 3"/>
          <p:cNvSpPr/>
          <p:nvPr/>
        </p:nvSpPr>
        <p:spPr>
          <a:xfrm>
            <a:off x="2508480" y="6398280"/>
            <a:ext cx="289296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2c2a29"/>
                </a:solidFill>
                <a:latin typeface="Arial"/>
                <a:ea typeface="DejaVu Sans"/>
              </a:rPr>
              <a:t>http://cgd.jax.org/gem/strainsurvey26/v1</a:t>
            </a:r>
            <a:endParaRPr b="0" lang="en-US" sz="1200" spc="-1" strike="noStrike">
              <a:latin typeface="Arial"/>
            </a:endParaRPr>
          </a:p>
        </p:txBody>
      </p:sp>
    </p:spTree>
  </p:cSld>
  <p:timing>
    <p:tnLst>
      <p:par>
        <p:cTn id="1757" dur="indefinite" restart="never" nodeType="tmRoot">
          <p:childTnLst>
            <p:seq>
              <p:cTn id="17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CustomShape 1"/>
          <p:cNvSpPr/>
          <p:nvPr/>
        </p:nvSpPr>
        <p:spPr>
          <a:xfrm>
            <a:off x="672840" y="590040"/>
            <a:ext cx="8152560" cy="59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85ca"/>
                </a:solidFill>
                <a:latin typeface="Arial"/>
                <a:ea typeface="DejaVu Sans"/>
              </a:rPr>
              <a:t>The CAST allele of Sult3a1 &amp; Gm4794 is more highly expressed than other alleles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74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05F73E87-5397-4235-B582-C7D4C0A0F281}" type="slidenum">
              <a:rPr b="0" lang="en-US" sz="1050" spc="-1" strike="noStrike">
                <a:solidFill>
                  <a:srgbClr val="333f48"/>
                </a:solidFill>
                <a:latin typeface="Arial"/>
                <a:ea typeface="DejaVu Sans"/>
              </a:rPr>
              <a:t>&lt;number&gt;</a:t>
            </a:fld>
            <a:endParaRPr b="0" lang="en-US" sz="1050" spc="-1" strike="noStrike">
              <a:latin typeface="Arial"/>
            </a:endParaRPr>
          </a:p>
        </p:txBody>
      </p:sp>
      <p:sp>
        <p:nvSpPr>
          <p:cNvPr id="1375" name="CustomShape 3"/>
          <p:cNvSpPr/>
          <p:nvPr/>
        </p:nvSpPr>
        <p:spPr>
          <a:xfrm>
            <a:off x="1762560" y="6185880"/>
            <a:ext cx="307152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2c2a29"/>
                </a:solidFill>
                <a:latin typeface="Arial"/>
                <a:ea typeface="DejaVu Sans"/>
              </a:rPr>
              <a:t>French JE, et al., </a:t>
            </a:r>
            <a:r>
              <a:rPr b="0" i="1" lang="en-US" sz="1200" spc="-1" strike="noStrike">
                <a:solidFill>
                  <a:srgbClr val="2c2a29"/>
                </a:solidFill>
                <a:latin typeface="Arial"/>
                <a:ea typeface="DejaVu Sans"/>
              </a:rPr>
              <a:t>Env. Health Persp.</a:t>
            </a:r>
            <a:r>
              <a:rPr b="0" lang="en-US" sz="1200" spc="-1" strike="noStrike">
                <a:solidFill>
                  <a:srgbClr val="2c2a29"/>
                </a:solidFill>
                <a:latin typeface="Arial"/>
                <a:ea typeface="DejaVu Sans"/>
              </a:rPr>
              <a:t>, 2015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376" name="Content Placeholder 4" descr=""/>
          <p:cNvPicPr/>
          <p:nvPr/>
        </p:nvPicPr>
        <p:blipFill>
          <a:blip r:embed="rId1"/>
          <a:srcRect l="0" t="2636591" r="0" b="0"/>
          <a:stretch/>
        </p:blipFill>
        <p:spPr>
          <a:xfrm>
            <a:off x="1905120" y="1320840"/>
            <a:ext cx="5874840" cy="4862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59" dur="indefinite" restart="never" nodeType="tmRoot">
          <p:childTnLst>
            <p:seq>
              <p:cTn id="17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7" name="Picture 3" descr=""/>
          <p:cNvPicPr/>
          <p:nvPr/>
        </p:nvPicPr>
        <p:blipFill>
          <a:blip r:embed="rId1"/>
          <a:stretch/>
        </p:blipFill>
        <p:spPr>
          <a:xfrm>
            <a:off x="1439640" y="3281400"/>
            <a:ext cx="6926760" cy="2834280"/>
          </a:xfrm>
          <a:prstGeom prst="rect">
            <a:avLst/>
          </a:prstGeom>
          <a:ln>
            <a:noFill/>
          </a:ln>
        </p:spPr>
      </p:pic>
      <p:sp>
        <p:nvSpPr>
          <p:cNvPr id="1378" name="CustomShape 1"/>
          <p:cNvSpPr/>
          <p:nvPr/>
        </p:nvSpPr>
        <p:spPr>
          <a:xfrm>
            <a:off x="672840" y="624600"/>
            <a:ext cx="8152560" cy="59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85ca"/>
                </a:solidFill>
                <a:latin typeface="Arial"/>
                <a:ea typeface="DejaVu Sans"/>
              </a:rPr>
              <a:t>CAST/EiJ has a copy number gain of sulfotransferases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379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F81CA23E-E50E-4A85-AA60-E62B9CBA5C7A}" type="slidenum">
              <a:rPr b="0" lang="en-US" sz="1050" spc="-1" strike="noStrike">
                <a:solidFill>
                  <a:srgbClr val="333f48"/>
                </a:solidFill>
                <a:latin typeface="Arial"/>
                <a:ea typeface="DejaVu Sans"/>
              </a:rPr>
              <a:t>&lt;number&gt;</a:t>
            </a:fld>
            <a:endParaRPr b="0" lang="en-US" sz="1050" spc="-1" strike="noStrike">
              <a:latin typeface="Arial"/>
            </a:endParaRPr>
          </a:p>
        </p:txBody>
      </p:sp>
      <p:pic>
        <p:nvPicPr>
          <p:cNvPr id="1380" name="Picture 3" descr=""/>
          <p:cNvPicPr/>
          <p:nvPr/>
        </p:nvPicPr>
        <p:blipFill>
          <a:blip r:embed="rId2"/>
          <a:stretch/>
        </p:blipFill>
        <p:spPr>
          <a:xfrm>
            <a:off x="1466640" y="1600200"/>
            <a:ext cx="6785640" cy="1680120"/>
          </a:xfrm>
          <a:prstGeom prst="rect">
            <a:avLst/>
          </a:prstGeom>
          <a:ln>
            <a:noFill/>
          </a:ln>
        </p:spPr>
      </p:pic>
      <p:sp>
        <p:nvSpPr>
          <p:cNvPr id="1381" name="CustomShape 3"/>
          <p:cNvSpPr/>
          <p:nvPr/>
        </p:nvSpPr>
        <p:spPr>
          <a:xfrm>
            <a:off x="4097520" y="3291480"/>
            <a:ext cx="424944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2c2a29"/>
                </a:solidFill>
                <a:latin typeface="Arial"/>
                <a:ea typeface="DejaVu Sans"/>
              </a:rPr>
              <a:t>http://www.sanger.ac.uk/sanger/Mouse_SnpViewer/rel-1303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382" name="CustomShape 4"/>
          <p:cNvSpPr/>
          <p:nvPr/>
        </p:nvSpPr>
        <p:spPr>
          <a:xfrm>
            <a:off x="7185960" y="5791320"/>
            <a:ext cx="17514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2c2a29"/>
                </a:solidFill>
                <a:latin typeface="Arial"/>
                <a:ea typeface="DejaVu Sans"/>
              </a:rPr>
              <a:t>http://ensembl.org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383" name="CustomShape 5"/>
          <p:cNvSpPr/>
          <p:nvPr/>
        </p:nvSpPr>
        <p:spPr>
          <a:xfrm>
            <a:off x="1547280" y="3891960"/>
            <a:ext cx="1111680" cy="36396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Sult3a2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84" name="CustomShape 6"/>
          <p:cNvSpPr/>
          <p:nvPr/>
        </p:nvSpPr>
        <p:spPr>
          <a:xfrm>
            <a:off x="7463160" y="4473360"/>
            <a:ext cx="1033920" cy="36396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Sult3a1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761" dur="indefinite" restart="never" nodeType="tmRoot">
          <p:childTnLst>
            <p:seq>
              <p:cTn id="17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F2B70B1-588F-40A3-B9D8-5C4E00002BE7}" type="slidenum">
              <a:rPr b="0" lang="en-US" sz="1050" spc="-1" strike="noStrike">
                <a:solidFill>
                  <a:srgbClr val="333f48"/>
                </a:solidFill>
                <a:latin typeface="Arial"/>
                <a:ea typeface="DejaVu Sans"/>
              </a:rPr>
              <a:t>&lt;number&gt;</a:t>
            </a:fld>
            <a:endParaRPr b="0" lang="en-US" sz="1050" spc="-1" strike="noStrike">
              <a:latin typeface="Arial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360360" y="0"/>
            <a:ext cx="8692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msgothic"/>
              </a:rPr>
              <a:t>The production of recombinant inbred lines by selfing (A) and by sibling mating (B).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14" name="Picture 3" descr=""/>
          <p:cNvPicPr/>
          <p:nvPr/>
        </p:nvPicPr>
        <p:blipFill>
          <a:blip r:embed="rId1"/>
          <a:stretch/>
        </p:blipFill>
        <p:spPr>
          <a:xfrm>
            <a:off x="539640" y="852480"/>
            <a:ext cx="8330040" cy="5006880"/>
          </a:xfrm>
          <a:prstGeom prst="rect">
            <a:avLst/>
          </a:prstGeom>
          <a:ln>
            <a:noFill/>
          </a:ln>
        </p:spPr>
      </p:pic>
      <p:sp>
        <p:nvSpPr>
          <p:cNvPr id="315" name="CustomShape 3"/>
          <p:cNvSpPr/>
          <p:nvPr/>
        </p:nvSpPr>
        <p:spPr>
          <a:xfrm>
            <a:off x="5720400" y="6024600"/>
            <a:ext cx="4318560" cy="25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msgothic"/>
              </a:rPr>
              <a:t>Karl W. Broman Genetics 2005;169:1133-1146</a:t>
            </a:r>
            <a:endParaRPr b="0" lang="en-US" sz="12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CustomShape 1"/>
          <p:cNvSpPr/>
          <p:nvPr/>
        </p:nvSpPr>
        <p:spPr>
          <a:xfrm>
            <a:off x="672840" y="624600"/>
            <a:ext cx="8152560" cy="59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85ca"/>
                </a:solidFill>
                <a:latin typeface="Arial"/>
                <a:ea typeface="DejaVu Sans"/>
              </a:rPr>
              <a:t>CAST/EiJ has a copy number gain of sulfotransferases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386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8389CB5-CE21-4FA1-A21F-97C506DAE4B1}" type="slidenum">
              <a:rPr b="0" lang="en-US" sz="1050" spc="-1" strike="noStrike">
                <a:solidFill>
                  <a:srgbClr val="333f48"/>
                </a:solidFill>
                <a:latin typeface="Arial"/>
                <a:ea typeface="DejaVu Sans"/>
              </a:rPr>
              <a:t>&lt;number&gt;</a:t>
            </a:fld>
            <a:endParaRPr b="0" lang="en-US" sz="1050" spc="-1" strike="noStrike">
              <a:latin typeface="Arial"/>
            </a:endParaRPr>
          </a:p>
        </p:txBody>
      </p:sp>
      <p:pic>
        <p:nvPicPr>
          <p:cNvPr id="1387" name="Picture 2" descr=""/>
          <p:cNvPicPr/>
          <p:nvPr/>
        </p:nvPicPr>
        <p:blipFill>
          <a:blip r:embed="rId1"/>
          <a:stretch/>
        </p:blipFill>
        <p:spPr>
          <a:xfrm>
            <a:off x="2358360" y="1243800"/>
            <a:ext cx="4811040" cy="5091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63" dur="indefinite" restart="never" nodeType="tmRoot">
          <p:childTnLst>
            <p:seq>
              <p:cTn id="17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CustomShape 1"/>
          <p:cNvSpPr/>
          <p:nvPr/>
        </p:nvSpPr>
        <p:spPr>
          <a:xfrm>
            <a:off x="672840" y="248760"/>
            <a:ext cx="8152560" cy="59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85ca"/>
                </a:solidFill>
                <a:latin typeface="Arial"/>
                <a:ea typeface="DejaVu Sans"/>
              </a:rPr>
              <a:t>Hypothesis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389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5DF9F9C5-8ED5-406B-B499-2E96798AD0FB}" type="slidenum">
              <a:rPr b="0" lang="en-US" sz="1050" spc="-1" strike="noStrike">
                <a:solidFill>
                  <a:srgbClr val="333f48"/>
                </a:solidFill>
                <a:latin typeface="Arial"/>
                <a:ea typeface="DejaVu Sans"/>
              </a:rPr>
              <a:t>&lt;number&gt;</a:t>
            </a:fld>
            <a:endParaRPr b="0" lang="en-US" sz="1050" spc="-1" strike="noStrike">
              <a:latin typeface="Arial"/>
            </a:endParaRPr>
          </a:p>
        </p:txBody>
      </p:sp>
      <p:sp>
        <p:nvSpPr>
          <p:cNvPr id="1390" name="CustomShape 3"/>
          <p:cNvSpPr/>
          <p:nvPr/>
        </p:nvSpPr>
        <p:spPr>
          <a:xfrm>
            <a:off x="1889280" y="6141600"/>
            <a:ext cx="252648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2c2a29"/>
                </a:solidFill>
                <a:latin typeface="Arial"/>
                <a:ea typeface="DejaVu Sans"/>
              </a:rPr>
              <a:t>http://www.crios.be/Benzene/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391" name="Picture 2" descr=""/>
          <p:cNvPicPr/>
          <p:nvPr/>
        </p:nvPicPr>
        <p:blipFill>
          <a:blip r:embed="rId1"/>
          <a:stretch/>
        </p:blipFill>
        <p:spPr>
          <a:xfrm>
            <a:off x="765720" y="1014840"/>
            <a:ext cx="3563640" cy="5083200"/>
          </a:xfrm>
          <a:prstGeom prst="rect">
            <a:avLst/>
          </a:prstGeom>
          <a:ln>
            <a:noFill/>
          </a:ln>
        </p:spPr>
      </p:pic>
      <p:sp>
        <p:nvSpPr>
          <p:cNvPr id="1392" name="CustomShape 4"/>
          <p:cNvSpPr/>
          <p:nvPr/>
        </p:nvSpPr>
        <p:spPr>
          <a:xfrm>
            <a:off x="3768480" y="5472720"/>
            <a:ext cx="3769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2c2a29"/>
                </a:solidFill>
                <a:latin typeface="Arial"/>
                <a:ea typeface="DejaVu Sans"/>
              </a:rPr>
              <a:t>Metabolite produces ROS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93" name="CustomShape 5"/>
          <p:cNvSpPr/>
          <p:nvPr/>
        </p:nvSpPr>
        <p:spPr>
          <a:xfrm rot="10800000">
            <a:off x="4726440" y="6280920"/>
            <a:ext cx="533880" cy="223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25000"/>
              <a:lumOff val="75000"/>
            </a:schemeClr>
          </a:solidFill>
          <a:ln w="12600">
            <a:solidFill>
              <a:schemeClr val="tx1">
                <a:lumMod val="75000"/>
                <a:lumOff val="2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4" name="CustomShape 6"/>
          <p:cNvSpPr/>
          <p:nvPr/>
        </p:nvSpPr>
        <p:spPr>
          <a:xfrm>
            <a:off x="4942800" y="3278520"/>
            <a:ext cx="33170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2c2a29"/>
                </a:solidFill>
                <a:latin typeface="Arial"/>
                <a:ea typeface="DejaVu Sans"/>
              </a:rPr>
              <a:t>Sulfate conjugation leads to excretion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95" name="CustomShape 7"/>
          <p:cNvSpPr/>
          <p:nvPr/>
        </p:nvSpPr>
        <p:spPr>
          <a:xfrm>
            <a:off x="4434120" y="2795040"/>
            <a:ext cx="654480" cy="878760"/>
          </a:xfrm>
          <a:custGeom>
            <a:avLst/>
            <a:gdLst/>
            <a:ahLst/>
            <a:rect l="l" t="t" r="r" b="b"/>
            <a:pathLst>
              <a:path w="655608" h="879895">
                <a:moveTo>
                  <a:pt x="655608" y="879895"/>
                </a:moveTo>
                <a:cubicBezTo>
                  <a:pt x="414787" y="780691"/>
                  <a:pt x="173967" y="681487"/>
                  <a:pt x="172529" y="552091"/>
                </a:cubicBezTo>
                <a:cubicBezTo>
                  <a:pt x="171091" y="422695"/>
                  <a:pt x="675736" y="195532"/>
                  <a:pt x="646981" y="103517"/>
                </a:cubicBezTo>
                <a:cubicBezTo>
                  <a:pt x="618226" y="11502"/>
                  <a:pt x="298330" y="2156"/>
                  <a:pt x="0" y="0"/>
                </a:cubicBezTo>
              </a:path>
            </a:pathLst>
          </a:custGeom>
          <a:noFill/>
          <a:ln w="28440">
            <a:solidFill>
              <a:schemeClr val="tx1">
                <a:lumMod val="50000"/>
                <a:lumOff val="50000"/>
              </a:schemeClr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6" name="CustomShape 8"/>
          <p:cNvSpPr/>
          <p:nvPr/>
        </p:nvSpPr>
        <p:spPr>
          <a:xfrm>
            <a:off x="4416840" y="3692160"/>
            <a:ext cx="759600" cy="897480"/>
          </a:xfrm>
          <a:custGeom>
            <a:avLst/>
            <a:gdLst/>
            <a:ahLst/>
            <a:rect l="l" t="t" r="r" b="b"/>
            <a:pathLst>
              <a:path w="760621" h="898555">
                <a:moveTo>
                  <a:pt x="681487" y="0"/>
                </a:moveTo>
                <a:cubicBezTo>
                  <a:pt x="437790" y="120769"/>
                  <a:pt x="194094" y="241539"/>
                  <a:pt x="207034" y="379562"/>
                </a:cubicBezTo>
                <a:cubicBezTo>
                  <a:pt x="219974" y="517585"/>
                  <a:pt x="793631" y="741872"/>
                  <a:pt x="759125" y="828136"/>
                </a:cubicBezTo>
                <a:cubicBezTo>
                  <a:pt x="724619" y="914400"/>
                  <a:pt x="0" y="897147"/>
                  <a:pt x="0" y="897147"/>
                </a:cubicBezTo>
              </a:path>
            </a:pathLst>
          </a:custGeom>
          <a:noFill/>
          <a:ln w="28440">
            <a:solidFill>
              <a:schemeClr val="tx1">
                <a:lumMod val="50000"/>
                <a:lumOff val="50000"/>
              </a:schemeClr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7" name="CustomShape 9"/>
          <p:cNvSpPr/>
          <p:nvPr/>
        </p:nvSpPr>
        <p:spPr>
          <a:xfrm>
            <a:off x="4434120" y="3683520"/>
            <a:ext cx="671760" cy="360"/>
          </a:xfrm>
          <a:custGeom>
            <a:avLst/>
            <a:gdLst/>
            <a:ahLst/>
            <a:rect l="l" t="t" r="r" b="b"/>
            <a:pathLst>
              <a:path w="10685" h="0">
                <a:moveTo>
                  <a:pt x="10685" y="0"/>
                </a:moveTo>
                <a:lnTo>
                  <a:pt x="0" y="0"/>
                </a:lnTo>
              </a:path>
            </a:pathLst>
          </a:custGeom>
          <a:noFill/>
          <a:ln w="28440">
            <a:solidFill>
              <a:schemeClr val="tx1">
                <a:lumMod val="50000"/>
                <a:lumOff val="50000"/>
              </a:schemeClr>
            </a:solidFill>
            <a:round/>
            <a:tailEnd len="lg" type="stealth" w="lg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timing>
    <p:tnLst>
      <p:par>
        <p:cTn id="1765" dur="indefinite" restart="never" nodeType="tmRoot">
          <p:childTnLst>
            <p:seq>
              <p:cTn id="17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CustomShape 1"/>
          <p:cNvSpPr/>
          <p:nvPr/>
        </p:nvSpPr>
        <p:spPr>
          <a:xfrm>
            <a:off x="672840" y="198720"/>
            <a:ext cx="8152560" cy="59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85ca"/>
                </a:solidFill>
                <a:latin typeface="Arial"/>
                <a:ea typeface="DejaVu Sans"/>
              </a:rPr>
              <a:t>Hypothesis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399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CC7B001A-B027-444E-B3B1-A9770FFC2819}" type="slidenum">
              <a:rPr b="0" lang="en-US" sz="1050" spc="-1" strike="noStrike">
                <a:solidFill>
                  <a:srgbClr val="333f48"/>
                </a:solidFill>
                <a:latin typeface="Arial"/>
                <a:ea typeface="DejaVu Sans"/>
              </a:rPr>
              <a:t>&lt;number&gt;</a:t>
            </a:fld>
            <a:endParaRPr b="0" lang="en-US" sz="1050" spc="-1" strike="noStrike">
              <a:latin typeface="Arial"/>
            </a:endParaRPr>
          </a:p>
        </p:txBody>
      </p:sp>
      <p:sp>
        <p:nvSpPr>
          <p:cNvPr id="1400" name="CustomShape 3"/>
          <p:cNvSpPr/>
          <p:nvPr/>
        </p:nvSpPr>
        <p:spPr>
          <a:xfrm>
            <a:off x="2872440" y="1679400"/>
            <a:ext cx="1128960" cy="51624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2c2a29"/>
                </a:solidFill>
                <a:latin typeface="Arial"/>
                <a:ea typeface="DejaVu Sans"/>
              </a:rPr>
              <a:t>Liver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401" name="CustomShape 4"/>
          <p:cNvSpPr/>
          <p:nvPr/>
        </p:nvSpPr>
        <p:spPr>
          <a:xfrm>
            <a:off x="6360840" y="1465560"/>
            <a:ext cx="1422360" cy="94284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2c2a29"/>
                </a:solidFill>
                <a:latin typeface="Arial"/>
                <a:ea typeface="DejaVu Sans"/>
              </a:rPr>
              <a:t>Bone Marrow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402" name="Picture 16" descr=""/>
          <p:cNvPicPr/>
          <p:nvPr/>
        </p:nvPicPr>
        <p:blipFill>
          <a:blip r:embed="rId1"/>
          <a:stretch/>
        </p:blipFill>
        <p:spPr>
          <a:xfrm>
            <a:off x="1486080" y="1634760"/>
            <a:ext cx="555120" cy="636120"/>
          </a:xfrm>
          <a:prstGeom prst="rect">
            <a:avLst/>
          </a:prstGeom>
          <a:ln>
            <a:noFill/>
          </a:ln>
        </p:spPr>
      </p:pic>
      <p:sp>
        <p:nvSpPr>
          <p:cNvPr id="1403" name="CustomShape 5"/>
          <p:cNvSpPr/>
          <p:nvPr/>
        </p:nvSpPr>
        <p:spPr>
          <a:xfrm>
            <a:off x="2173680" y="1842120"/>
            <a:ext cx="482040" cy="220680"/>
          </a:xfrm>
          <a:prstGeom prst="rightArrow">
            <a:avLst>
              <a:gd name="adj1" fmla="val 50000"/>
              <a:gd name="adj2" fmla="val 50000"/>
            </a:avLst>
          </a:prstGeom>
          <a:noFill/>
          <a:ln w="12600">
            <a:solidFill>
              <a:schemeClr val="tx1">
                <a:lumMod val="75000"/>
                <a:lumOff val="2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4" name="CustomShape 6"/>
          <p:cNvSpPr/>
          <p:nvPr/>
        </p:nvSpPr>
        <p:spPr>
          <a:xfrm>
            <a:off x="4413960" y="1842120"/>
            <a:ext cx="1658160" cy="220680"/>
          </a:xfrm>
          <a:prstGeom prst="rightArrow">
            <a:avLst>
              <a:gd name="adj1" fmla="val 50000"/>
              <a:gd name="adj2" fmla="val 50000"/>
            </a:avLst>
          </a:prstGeom>
          <a:noFill/>
          <a:ln w="12600">
            <a:solidFill>
              <a:schemeClr val="tx1">
                <a:lumMod val="75000"/>
                <a:lumOff val="2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5" name="CustomShape 7"/>
          <p:cNvSpPr/>
          <p:nvPr/>
        </p:nvSpPr>
        <p:spPr>
          <a:xfrm>
            <a:off x="4114800" y="1472760"/>
            <a:ext cx="21240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Active metabolites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6" name="CustomShape 8"/>
          <p:cNvSpPr/>
          <p:nvPr/>
        </p:nvSpPr>
        <p:spPr>
          <a:xfrm>
            <a:off x="6360840" y="2497680"/>
            <a:ext cx="143100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Arial"/>
                <a:ea typeface="DejaVu Sans"/>
              </a:rPr>
              <a:t>DNA Damage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07" name="CustomShape 9"/>
          <p:cNvSpPr/>
          <p:nvPr/>
        </p:nvSpPr>
        <p:spPr>
          <a:xfrm>
            <a:off x="3407400" y="2271600"/>
            <a:ext cx="360" cy="535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408" name="CustomShape 10"/>
          <p:cNvSpPr/>
          <p:nvPr/>
        </p:nvSpPr>
        <p:spPr>
          <a:xfrm>
            <a:off x="2570760" y="2881440"/>
            <a:ext cx="16668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Less excretion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9" name="CustomShape 11"/>
          <p:cNvSpPr/>
          <p:nvPr/>
        </p:nvSpPr>
        <p:spPr>
          <a:xfrm>
            <a:off x="2826720" y="4389120"/>
            <a:ext cx="1128960" cy="51624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2c2a29"/>
                </a:solidFill>
                <a:latin typeface="Arial"/>
                <a:ea typeface="DejaVu Sans"/>
              </a:rPr>
              <a:t>Liver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410" name="CustomShape 12"/>
          <p:cNvSpPr/>
          <p:nvPr/>
        </p:nvSpPr>
        <p:spPr>
          <a:xfrm>
            <a:off x="6314760" y="4175280"/>
            <a:ext cx="1422360" cy="94284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2c2a29"/>
                </a:solidFill>
                <a:latin typeface="Arial"/>
                <a:ea typeface="DejaVu Sans"/>
              </a:rPr>
              <a:t>Bone Marrow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411" name="Picture 25" descr=""/>
          <p:cNvPicPr/>
          <p:nvPr/>
        </p:nvPicPr>
        <p:blipFill>
          <a:blip r:embed="rId2"/>
          <a:stretch/>
        </p:blipFill>
        <p:spPr>
          <a:xfrm>
            <a:off x="1440000" y="4344120"/>
            <a:ext cx="555120" cy="636120"/>
          </a:xfrm>
          <a:prstGeom prst="rect">
            <a:avLst/>
          </a:prstGeom>
          <a:ln>
            <a:noFill/>
          </a:ln>
        </p:spPr>
      </p:pic>
      <p:sp>
        <p:nvSpPr>
          <p:cNvPr id="1412" name="CustomShape 13"/>
          <p:cNvSpPr/>
          <p:nvPr/>
        </p:nvSpPr>
        <p:spPr>
          <a:xfrm>
            <a:off x="2127960" y="4551840"/>
            <a:ext cx="482040" cy="220680"/>
          </a:xfrm>
          <a:prstGeom prst="rightArrow">
            <a:avLst>
              <a:gd name="adj1" fmla="val 50000"/>
              <a:gd name="adj2" fmla="val 50000"/>
            </a:avLst>
          </a:prstGeom>
          <a:noFill/>
          <a:ln w="12600">
            <a:solidFill>
              <a:schemeClr val="tx1">
                <a:lumMod val="75000"/>
                <a:lumOff val="2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3" name="CustomShape 14"/>
          <p:cNvSpPr/>
          <p:nvPr/>
        </p:nvSpPr>
        <p:spPr>
          <a:xfrm>
            <a:off x="4068720" y="4182480"/>
            <a:ext cx="21240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2c2a29"/>
                </a:solidFill>
                <a:latin typeface="Arial"/>
                <a:ea typeface="DejaVu Sans"/>
              </a:rPr>
              <a:t>Active metabolites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14" name="CustomShape 15"/>
          <p:cNvSpPr/>
          <p:nvPr/>
        </p:nvSpPr>
        <p:spPr>
          <a:xfrm>
            <a:off x="6314760" y="5207400"/>
            <a:ext cx="143100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423f3e"/>
                </a:solidFill>
                <a:latin typeface="Arial"/>
                <a:ea typeface="DejaVu Sans"/>
              </a:rPr>
              <a:t>Less DNA Damage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15" name="CustomShape 16"/>
          <p:cNvSpPr/>
          <p:nvPr/>
        </p:nvSpPr>
        <p:spPr>
          <a:xfrm>
            <a:off x="2059560" y="5416920"/>
            <a:ext cx="261288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2c2a29"/>
                </a:solidFill>
                <a:latin typeface="Arial"/>
                <a:ea typeface="DejaVu Sans"/>
              </a:rPr>
              <a:t>More excretion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416" name="CustomShape 17"/>
          <p:cNvSpPr/>
          <p:nvPr/>
        </p:nvSpPr>
        <p:spPr>
          <a:xfrm>
            <a:off x="1613160" y="3587400"/>
            <a:ext cx="6012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2c2a29"/>
                </a:solidFill>
                <a:latin typeface="Arial"/>
                <a:ea typeface="DejaVu Sans"/>
              </a:rPr>
              <a:t>Mice with </a:t>
            </a:r>
            <a:r>
              <a:rPr b="0" lang="en-US" sz="2400" spc="-1" strike="noStrike">
                <a:solidFill>
                  <a:srgbClr val="33cc33"/>
                </a:solidFill>
                <a:latin typeface="Arial"/>
                <a:ea typeface="DejaVu Sans"/>
              </a:rPr>
              <a:t>CAST/EiJ</a:t>
            </a:r>
            <a:r>
              <a:rPr b="0" lang="en-US" sz="2400" spc="-1" strike="noStrike">
                <a:solidFill>
                  <a:srgbClr val="2c2a29"/>
                </a:solidFill>
                <a:latin typeface="Arial"/>
                <a:ea typeface="DejaVu Sans"/>
              </a:rPr>
              <a:t> allele at Chr 10 QTL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17" name="CustomShape 18"/>
          <p:cNvSpPr/>
          <p:nvPr/>
        </p:nvSpPr>
        <p:spPr>
          <a:xfrm>
            <a:off x="1825920" y="1008360"/>
            <a:ext cx="56091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2c2a29"/>
                </a:solidFill>
                <a:latin typeface="Arial"/>
                <a:ea typeface="DejaVu Sans"/>
              </a:rPr>
              <a:t>Mice with other allele at Chr 10 QTL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18" name="CustomShape 19"/>
          <p:cNvSpPr/>
          <p:nvPr/>
        </p:nvSpPr>
        <p:spPr>
          <a:xfrm>
            <a:off x="1052280" y="987840"/>
            <a:ext cx="7167600" cy="2336760"/>
          </a:xfrm>
          <a:prstGeom prst="rect">
            <a:avLst/>
          </a:prstGeom>
          <a:noFill/>
          <a:ln w="12600">
            <a:solidFill>
              <a:schemeClr val="tx1">
                <a:lumMod val="75000"/>
                <a:lumOff val="2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9" name="CustomShape 20"/>
          <p:cNvSpPr/>
          <p:nvPr/>
        </p:nvSpPr>
        <p:spPr>
          <a:xfrm>
            <a:off x="1052280" y="3573000"/>
            <a:ext cx="7167600" cy="2365920"/>
          </a:xfrm>
          <a:prstGeom prst="rect">
            <a:avLst/>
          </a:prstGeom>
          <a:noFill/>
          <a:ln w="12600">
            <a:solidFill>
              <a:schemeClr val="tx1">
                <a:lumMod val="75000"/>
                <a:lumOff val="2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20" name="CustomShape 21"/>
          <p:cNvSpPr/>
          <p:nvPr/>
        </p:nvSpPr>
        <p:spPr>
          <a:xfrm>
            <a:off x="3226320" y="4999320"/>
            <a:ext cx="361080" cy="434520"/>
          </a:xfrm>
          <a:prstGeom prst="downArrow">
            <a:avLst>
              <a:gd name="adj1" fmla="val 50000"/>
              <a:gd name="adj2" fmla="val 50000"/>
            </a:avLst>
          </a:prstGeom>
          <a:noFill/>
          <a:ln w="19080">
            <a:solidFill>
              <a:schemeClr val="tx1">
                <a:lumMod val="75000"/>
                <a:lumOff val="2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21" name="CustomShape 22"/>
          <p:cNvSpPr/>
          <p:nvPr/>
        </p:nvSpPr>
        <p:spPr>
          <a:xfrm>
            <a:off x="4336200" y="4709520"/>
            <a:ext cx="1735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timing>
    <p:tnLst>
      <p:par>
        <p:cTn id="1767" dur="indefinite" restart="never" nodeType="tmRoot">
          <p:childTnLst>
            <p:seq>
              <p:cTn id="17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CustomShape 1"/>
          <p:cNvSpPr/>
          <p:nvPr/>
        </p:nvSpPr>
        <p:spPr>
          <a:xfrm>
            <a:off x="730080" y="274680"/>
            <a:ext cx="8095680" cy="5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85ca"/>
                </a:solidFill>
                <a:latin typeface="Arial"/>
                <a:ea typeface="DejaVu Sans"/>
              </a:rPr>
              <a:t>Summary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423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53871445-4F3A-4688-BB3A-42C84C896DE6}" type="slidenum">
              <a:rPr b="0" lang="en-US" sz="1050" spc="-1" strike="noStrike">
                <a:solidFill>
                  <a:srgbClr val="333f48"/>
                </a:solidFill>
                <a:latin typeface="Arial"/>
                <a:ea typeface="DejaVu Sans"/>
              </a:rPr>
              <a:t>&lt;number&gt;</a:t>
            </a:fld>
            <a:endParaRPr b="0" lang="en-US" sz="1050" spc="-1" strike="noStrike">
              <a:latin typeface="Arial"/>
            </a:endParaRPr>
          </a:p>
        </p:txBody>
      </p:sp>
      <p:sp>
        <p:nvSpPr>
          <p:cNvPr id="1424" name="CustomShape 3"/>
          <p:cNvSpPr/>
          <p:nvPr/>
        </p:nvSpPr>
        <p:spPr>
          <a:xfrm>
            <a:off x="730080" y="1058760"/>
            <a:ext cx="8095680" cy="494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/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1"/>
              </a:buBlip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QTL mapping studies generate testable hypotheses.</a:t>
            </a:r>
            <a:endParaRPr b="0" lang="en-US" sz="2400" spc="-1" strike="noStrike">
              <a:latin typeface="Arial"/>
            </a:endParaRPr>
          </a:p>
          <a:p>
            <a:pPr lvl="1" marL="687240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333f48"/>
                </a:solidFill>
                <a:latin typeface="Arial"/>
                <a:ea typeface="DejaVu Sans"/>
              </a:rPr>
              <a:t>i.e. Gene X affects phenotype Y.</a:t>
            </a: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Benzene-induced hematotoxicity is affected by a dominant, protective CAST allele.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3"/>
              </a:buBlip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CAST carries a duplication of a pair of sulfotransferases that increases constitutive liver expression.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4"/>
              </a:buBlip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Sulfation of benzene metabolites is a plausible detoxification mechanism.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769" dur="indefinite" restart="never" nodeType="tmRoot">
          <p:childTnLst>
            <p:seq>
              <p:cTn id="17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457200" y="1147320"/>
            <a:ext cx="8228520" cy="49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/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QTL mapping is a method for finding genes related to a trait of interest (i.e. cholesterol).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Control environment &amp; vary genetics.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Panel of genetically diverse mice with different cholesterol levels. (n = 200 to 300+)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b="0" lang="en-US" sz="2400" spc="-1" strike="noStrike">
                <a:solidFill>
                  <a:srgbClr val="333f48"/>
                </a:solidFill>
                <a:latin typeface="Arial"/>
                <a:ea typeface="DejaVu Sans"/>
              </a:rPr>
              <a:t>Use correlation between genotypes and phenotypes of mice to find genes.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7" name="CustomShape 2"/>
          <p:cNvSpPr/>
          <p:nvPr/>
        </p:nvSpPr>
        <p:spPr>
          <a:xfrm>
            <a:off x="310680" y="274680"/>
            <a:ext cx="8514720" cy="57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85ca"/>
                </a:solidFill>
                <a:latin typeface="Arial"/>
                <a:ea typeface="DejaVu Sans"/>
              </a:rPr>
              <a:t>Quantitative Trait Locus (QTL) Mapping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Powerpoint_Template</Template>
  <TotalTime>3490</TotalTime>
  <Application>LibreOffice/6.0.7.3$Linux_X86_64 LibreOffice_project/00m0$Build-3</Application>
  <Words>3544</Words>
  <Paragraphs>1017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2013-11-05T10:42:16Z</dcterms:created>
  <dc:creator>Daniel Gatti</dc:creator>
  <dc:description/>
  <dc:language>en-US</dc:language>
  <cp:lastModifiedBy/>
  <cp:lastPrinted>2015-02-05T16:13:55Z</cp:lastPrinted>
  <dcterms:modified xsi:type="dcterms:W3CDTF">2019-06-14T08:52:20Z</dcterms:modified>
  <cp:revision>266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13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95</vt:i4>
  </property>
</Properties>
</file>